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29" roundtripDataSignature="AMtx7mjspn6owjTSYE2pTGeen4euBarrx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1474" y="6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2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/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8" name="Google Shape;168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7" name="Google Shape;18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6" name="Google Shape;19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2" name="Google Shape;20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1" name="Google Shape;211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8" name="Google Shape;21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6" name="Google Shape;226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97" name="Google Shape;97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2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2</a:t>
            </a:fld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8" name="Google Shape;258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6" name="Google Shape;266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4" name="Google Shape;274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07" name="Google Shape;107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3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3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524288"/>
            <a:headEnd type="none" w="sm" len="sm"/>
            <a:tailEnd type="none" w="sm" len="sm"/>
          </a:ln>
        </p:spPr>
      </p:sp>
      <p:sp>
        <p:nvSpPr>
          <p:cNvPr id="117" name="Google Shape;117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8" name="Google Shape;118;p4:notes"/>
          <p:cNvSpPr txBox="1"/>
          <p:nvPr/>
        </p:nvSpPr>
        <p:spPr>
          <a:xfrm>
            <a:off x="3884612" y="8685212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libri"/>
              <a:buNone/>
            </a:pPr>
            <a:fld id="{00000000-1234-1234-1234-123412341234}" type="slidenum">
              <a:rPr lang="en-US" sz="1200" b="0" i="0" u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4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2" name="Google Shape;152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0" name="Google Shape;160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итульный слайд" type="title">
  <p:cSld name="TITLE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25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25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2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2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2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Два объекта" type="twoObj">
  <p:cSld name="TWO_OBJECTS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3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3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4" name="Google Shape;74;p34"/>
          <p:cNvSpPr txBox="1">
            <a:spLocks noGrp="1"/>
          </p:cNvSpPr>
          <p:nvPr>
            <p:ph type="body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75" name="Google Shape;75;p3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3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3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раздела" type="secHead">
  <p:cSld name="SECTION_HEADER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35"/>
          <p:cNvSpPr txBox="1"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4000" b="1" cap="none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35"/>
          <p:cNvSpPr txBox="1"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marL="914400" lvl="1" indent="-2286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marL="1371600" lvl="2" indent="-228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marL="1828800" lvl="3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marL="2286000" lvl="4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marL="2743200" lvl="5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marL="3200400" lvl="6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marL="3657600" lvl="7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marL="4114800" lvl="8" indent="-228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81" name="Google Shape;81;p35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35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35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объект" type="obj">
  <p:cSld name="OBJECT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2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2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26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26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26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Вертикальный заголовок и текст" type="vertTitleAndTx">
  <p:cSld name="VERTICAL_TITLE_AND_VERTICAL_TEXT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27"/>
          <p:cNvSpPr txBox="1">
            <a:spLocks noGrp="1"/>
          </p:cNvSpPr>
          <p:nvPr>
            <p:ph type="title"/>
          </p:nvPr>
        </p:nvSpPr>
        <p:spPr>
          <a:xfrm rot="5400000">
            <a:off x="4732337" y="2171700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27"/>
          <p:cNvSpPr txBox="1">
            <a:spLocks noGrp="1"/>
          </p:cNvSpPr>
          <p:nvPr>
            <p:ph type="body" idx="1"/>
          </p:nvPr>
        </p:nvSpPr>
        <p:spPr>
          <a:xfrm rot="5400000">
            <a:off x="541338" y="190501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0" name="Google Shape;30;p27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27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27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Заголовок и вертикальный текст" type="vertTx">
  <p:cSld name="VERTICAL_TEX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2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28"/>
          <p:cNvSpPr txBox="1">
            <a:spLocks noGrp="1"/>
          </p:cNvSpPr>
          <p:nvPr>
            <p:ph type="body" idx="1"/>
          </p:nvPr>
        </p:nvSpPr>
        <p:spPr>
          <a:xfrm rot="5400000">
            <a:off x="2309019" y="-251619"/>
            <a:ext cx="4525962" cy="822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6" name="Google Shape;36;p28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28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28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Рисунок с подписью" type="picTx">
  <p:cSld name="PICTURE_WITH_CAPTION_TEXT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29"/>
          <p:cNvSpPr txBox="1"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1" name="Google Shape;41;p29"/>
          <p:cNvSpPr>
            <a:spLocks noGrp="1"/>
          </p:cNvSpPr>
          <p:nvPr>
            <p:ph type="pic" idx="2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2" name="Google Shape;42;p29"/>
          <p:cNvSpPr txBox="1">
            <a:spLocks noGrp="1"/>
          </p:cNvSpPr>
          <p:nvPr>
            <p:ph type="body" idx="1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43" name="Google Shape;43;p29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29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5" name="Google Shape;45;p2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Объект с подписью" type="objTx">
  <p:cSld name="OBJECT_WITH_CAPTION_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30"/>
          <p:cNvSpPr txBox="1"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 sz="2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30"/>
          <p:cNvSpPr txBox="1">
            <a:spLocks noGrp="1"/>
          </p:cNvSpPr>
          <p:nvPr>
            <p:ph type="body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marL="2743200" lvl="5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49" name="Google Shape;49;p30"/>
          <p:cNvSpPr txBox="1">
            <a:spLocks noGrp="1"/>
          </p:cNvSpPr>
          <p:nvPr>
            <p:ph type="body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marL="914400" lvl="1" indent="-2286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marL="1371600" lvl="2" indent="-228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marL="1828800" lvl="3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marL="2286000" lvl="4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marL="2743200" lvl="5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marL="3200400" lvl="6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marL="3657600" lvl="7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marL="4114800" lvl="8" indent="-228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>
            <a:endParaRPr/>
          </a:p>
        </p:txBody>
      </p:sp>
      <p:sp>
        <p:nvSpPr>
          <p:cNvPr id="50" name="Google Shape;50;p30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30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30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Пустой слайд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31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5" name="Google Shape;55;p31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31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Только заголовок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3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32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32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32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Сравнение" type="twoTxTwoObj">
  <p:cSld name="TWO_OBJECTS_WITH_TEXT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3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33"/>
          <p:cNvSpPr txBox="1"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5" name="Google Shape;65;p33"/>
          <p:cNvSpPr txBox="1">
            <a:spLocks noGrp="1"/>
          </p:cNvSpPr>
          <p:nvPr>
            <p:ph type="body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6" name="Google Shape;66;p33"/>
          <p:cNvSpPr txBox="1">
            <a:spLocks noGrp="1"/>
          </p:cNvSpPr>
          <p:nvPr>
            <p:ph type="body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7" name="Google Shape;67;p33"/>
          <p:cNvSpPr txBox="1">
            <a:spLocks noGrp="1"/>
          </p:cNvSpPr>
          <p:nvPr>
            <p:ph type="body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8" name="Google Shape;68;p33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33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33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  <p:transition>
    <p:wipe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" name="Google Shape;11;p2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24"/>
          <p:cNvSpPr txBox="1">
            <a:spLocks noGrp="1"/>
          </p:cNvSpPr>
          <p:nvPr>
            <p:ph type="dt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3" name="Google Shape;13;p24"/>
          <p:cNvSpPr txBox="1">
            <a:spLocks noGrp="1"/>
          </p:cNvSpPr>
          <p:nvPr>
            <p:ph type="ft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4" name="Google Shape;14;p24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898989"/>
              </a:buClr>
              <a:buSzPts val="1200"/>
              <a:buFont typeface="Calibri"/>
              <a:buNone/>
              <a:defRPr sz="1200" b="0" i="0" u="none" strike="noStrike" cap="none">
                <a:solidFill>
                  <a:srgbClr val="898989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wipe dir="r"/>
  </p:transition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g"/><Relationship Id="rId5" Type="http://schemas.openxmlformats.org/officeDocument/2006/relationships/image" Target="../media/image10.jpg"/><Relationship Id="rId4" Type="http://schemas.openxmlformats.org/officeDocument/2006/relationships/image" Target="../media/image6.jp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p1"/>
          <p:cNvSpPr txBox="1"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"/>
          <p:cNvSpPr txBox="1"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</a:pPr>
            <a:endParaRPr>
              <a:solidFill>
                <a:srgbClr val="888888"/>
              </a:solidFill>
            </a:endParaRPr>
          </a:p>
        </p:txBody>
      </p:sp>
      <p:pic>
        <p:nvPicPr>
          <p:cNvPr id="90" name="Google Shape;90;p1" descr="https://im0-tub-ru.yandex.net/i?id=6c839d1e8aeaccd2cc7e3644220eed77&amp;n=1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323850" y="0"/>
            <a:ext cx="9467850" cy="7245350"/>
          </a:xfrm>
          <a:prstGeom prst="rect">
            <a:avLst/>
          </a:prstGeom>
          <a:noFill/>
          <a:ln>
            <a:noFill/>
          </a:ln>
        </p:spPr>
      </p:pic>
      <p:sp>
        <p:nvSpPr>
          <p:cNvPr id="91" name="Google Shape;91;p1"/>
          <p:cNvSpPr txBox="1"/>
          <p:nvPr/>
        </p:nvSpPr>
        <p:spPr>
          <a:xfrm flipH="1">
            <a:off x="857287" y="428625"/>
            <a:ext cx="7500900" cy="2062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Безопасность детей летом</a:t>
            </a:r>
            <a:br>
              <a:rPr lang="en-US" sz="4400" b="1" i="0" u="none" strike="noStrike" cap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4000" b="1">
                <a:solidFill>
                  <a:srgbClr val="FF0000"/>
                </a:solidFill>
              </a:rPr>
              <a:t>в ваших руках ! </a:t>
            </a:r>
            <a:endParaRPr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400"/>
              <a:buFont typeface="Calibri"/>
              <a:buNone/>
            </a:pPr>
            <a:endParaRPr sz="4400" b="1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4068587" y="3223662"/>
            <a:ext cx="47529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0" i="0" u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2143062" y="1875537"/>
            <a:ext cx="48579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4000"/>
              <a:buFont typeface="Arial"/>
              <a:buNone/>
            </a:pPr>
            <a:endParaRPr>
              <a:solidFill>
                <a:srgbClr val="FF0000"/>
              </a:solidFill>
            </a:endParaRPr>
          </a:p>
        </p:txBody>
      </p:sp>
      <p:sp>
        <p:nvSpPr>
          <p:cNvPr id="94" name="Google Shape;94;p1"/>
          <p:cNvSpPr txBox="1"/>
          <p:nvPr/>
        </p:nvSpPr>
        <p:spPr>
          <a:xfrm>
            <a:off x="1293225" y="2759388"/>
            <a:ext cx="6233700" cy="1723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ИНФОРМАЦИЯ ДЛЯ РОДИТЕЛЕЙ</a:t>
            </a:r>
            <a:b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ОТ ПЕДАГОГОВ ГРУППЫ “ВЕСЁЛЫЕ РЕБЯТА” </a:t>
            </a:r>
            <a:b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МАДОУ № 94</a:t>
            </a:r>
            <a:b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500" b="1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2025 год</a:t>
            </a:r>
            <a:endParaRPr sz="2500" b="1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med"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1" name="Google Shape;171;p1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2" name="Google Shape;172;p10" descr="http://m.mignews.com.ua/modules/news/images/articles/changing/1281047_480_32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643187" y="-485775"/>
            <a:ext cx="14041437" cy="734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73" name="Google Shape;173;p10"/>
          <p:cNvSpPr txBox="1"/>
          <p:nvPr/>
        </p:nvSpPr>
        <p:spPr>
          <a:xfrm>
            <a:off x="0" y="0"/>
            <a:ext cx="5892900" cy="116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r>
              <a:rPr lang="en-US" sz="1800" b="1" i="0" u="none">
                <a:solidFill>
                  <a:srgbClr val="FF2E2E"/>
                </a:solidFill>
                <a:latin typeface="Arial"/>
                <a:ea typeface="Arial"/>
                <a:cs typeface="Arial"/>
                <a:sym typeface="Arial"/>
              </a:rPr>
              <a:t>Сезон передачи клещевых инфекций</a:t>
            </a:r>
            <a:br>
              <a:rPr lang="en-US" sz="1800" b="1" i="0" u="none">
                <a:solidFill>
                  <a:srgbClr val="FF2E2E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800" b="1" i="0" u="none">
                <a:solidFill>
                  <a:srgbClr val="FF2E2E"/>
                </a:solidFill>
                <a:latin typeface="Arial"/>
                <a:ea typeface="Arial"/>
                <a:cs typeface="Arial"/>
                <a:sym typeface="Arial"/>
              </a:rPr>
              <a:t> в Свердловской области продолжается</a:t>
            </a:r>
            <a:endParaRPr sz="1800">
              <a:solidFill>
                <a:srgbClr val="FF2E2E"/>
              </a:solidFill>
            </a:endParaRPr>
          </a:p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700">
              <a:solidFill>
                <a:schemeClr val="dk1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>
              <a:solidFill>
                <a:schemeClr val="dk1"/>
              </a:solidFill>
            </a:endParaRPr>
          </a:p>
        </p:txBody>
      </p:sp>
      <p:pic>
        <p:nvPicPr>
          <p:cNvPr id="174" name="Google Shape;174;p10" descr="709d75413f12c0f0f3a03fa615fadd35.png"/>
          <p:cNvPicPr preferRelativeResize="0"/>
          <p:nvPr/>
        </p:nvPicPr>
        <p:blipFill rotWithShape="1">
          <a:blip r:embed="rId4">
            <a:alphaModFix/>
          </a:blip>
          <a:srcRect l="52029"/>
          <a:stretch/>
        </p:blipFill>
        <p:spPr>
          <a:xfrm>
            <a:off x="7279400" y="357180"/>
            <a:ext cx="1159749" cy="1360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75" name="Google Shape;175;p10" title="статистика-клещевого-энцефалита-и-боррелиоза-146.2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07025" y="1302875"/>
            <a:ext cx="7527375" cy="47097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1" name="Google Shape;181;p11" descr="image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08225" y="1600200"/>
            <a:ext cx="4525962" cy="452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82" name="Google Shape;182;p11" descr="http://m.mignews.com.ua/modules/news/images/articles/changing/1281047_480_32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1928812" y="-485775"/>
            <a:ext cx="14041437" cy="734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3" name="Google Shape;183;p11" descr="image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571625" y="0"/>
            <a:ext cx="3286125" cy="3286125"/>
          </a:xfrm>
          <a:prstGeom prst="rect">
            <a:avLst/>
          </a:prstGeom>
          <a:noFill/>
          <a:ln>
            <a:noFill/>
          </a:ln>
        </p:spPr>
      </p:pic>
      <p:sp>
        <p:nvSpPr>
          <p:cNvPr id="184" name="Google Shape;184;p11"/>
          <p:cNvSpPr txBox="1"/>
          <p:nvPr/>
        </p:nvSpPr>
        <p:spPr>
          <a:xfrm>
            <a:off x="714375" y="3429000"/>
            <a:ext cx="5143500" cy="830262"/>
          </a:xfrm>
          <a:prstGeom prst="rect">
            <a:avLst/>
          </a:prstGeom>
          <a:solidFill>
            <a:srgbClr val="D7E4BD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На обжитой территории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(около садоводств, дорог, троп) встречается </a:t>
            </a:r>
            <a:r>
              <a:rPr lang="en-US" sz="12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клещей больше</a:t>
            </a: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, </a:t>
            </a:r>
            <a:b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чем на участках не тронутых человеком. </a:t>
            </a:r>
            <a:b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lang="en-US" sz="12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Клещ не переносит прямого солнечного света и сухого воздуха. 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0" name="Google Shape;190;p12" descr="image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2308225" y="1600200"/>
            <a:ext cx="4525962" cy="452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12" descr="http://m.mignews.com.ua/modules/news/images/articles/changing/1281047_480_32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2571750" y="-485775"/>
            <a:ext cx="14041437" cy="7343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12" descr="011.jp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85750" y="214312"/>
            <a:ext cx="4286250" cy="321468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3" name="Google Shape;193;p12" descr="0c90ba990ef6adac4733d3eea199fe92.jpg"/>
          <p:cNvPicPr preferRelativeResize="0"/>
          <p:nvPr/>
        </p:nvPicPr>
        <p:blipFill rotWithShape="1">
          <a:blip r:embed="rId6">
            <a:alphaModFix/>
          </a:blip>
          <a:srcRect l="51631"/>
          <a:stretch/>
        </p:blipFill>
        <p:spPr>
          <a:xfrm>
            <a:off x="2928937" y="3286125"/>
            <a:ext cx="2549525" cy="2990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3"/>
          <p:cNvSpPr txBox="1"/>
          <p:nvPr/>
        </p:nvSpPr>
        <p:spPr>
          <a:xfrm>
            <a:off x="381750" y="232300"/>
            <a:ext cx="8380500" cy="2031900"/>
          </a:xfrm>
          <a:prstGeom prst="rect">
            <a:avLst/>
          </a:prstGeom>
          <a:solidFill>
            <a:srgbClr val="FFE599"/>
          </a:solidFill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Часто дети боятся насекомых – объясните, 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вести себя при встрече с ними.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Также, детям необходимо дать знания о насекомых, 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напоминать им о том, </a:t>
            </a:r>
            <a:b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 даже полезные насекомые (пчелы, муравьи)</a:t>
            </a:r>
            <a: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10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могут причинить вред.</a:t>
            </a:r>
            <a:endParaRPr sz="15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9" name="Google Shape;199;p13" descr="http://oldhome.spb.ru/img/48348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81750" y="2500301"/>
            <a:ext cx="8260602" cy="3002901"/>
          </a:xfrm>
          <a:prstGeom prst="rect">
            <a:avLst/>
          </a:prstGeom>
          <a:noFill/>
          <a:ln w="19050" cap="flat" cmpd="sng">
            <a:solidFill>
              <a:srgbClr val="00FF00"/>
            </a:solidFill>
            <a:prstDash val="solid"/>
            <a:round/>
            <a:headEnd type="none" w="sm" len="sm"/>
            <a:tailEnd type="none" w="sm" len="sm"/>
          </a:ln>
        </p:spPr>
      </p:pic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1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5" name="Google Shape;205;p14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06" name="Google Shape;206;p14" descr="http://nachalo4ka.ru/wp-content/uploads/2014/05/Leto-nasekomsyie-shablon-prevyu-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-639762"/>
            <a:ext cx="10115550" cy="7497762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14"/>
          <p:cNvSpPr txBox="1"/>
          <p:nvPr/>
        </p:nvSpPr>
        <p:spPr>
          <a:xfrm>
            <a:off x="1692275" y="620712"/>
            <a:ext cx="6696075" cy="452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Чаще всего, взрослые знают о том, как их организм реагирует на пчелиный укус. С ребенком ситуация имеет неизвестный исход.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В любом случае, первичные действия должны быть произведены быстро. От этого зависит степень распространения ядовитых веществ по крови пострадавшего.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Немедленно избавиться от жала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арлю пропитать нашатырным или этиловым спиртом, уксусом, раствором соды или марганцовки. </a:t>
            </a: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Приложить к ране.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Держать как можно дольше, возможно повторение. Это минимизирует болевые ощущения, дезинфицирует и притормаживает развитие отечности.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Можно </a:t>
            </a: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промыть поврежденный участок</a:t>
            </a:r>
            <a:r>
              <a:rPr lang="en-US" sz="18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 тела мылом (лучше подойдет хозяйственное 72%) и приложить лед.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r>
              <a:rPr lang="en-US" sz="18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Как лечить и чем мазать: лекарства, мази и гели</a:t>
            </a:r>
            <a:endParaRPr/>
          </a:p>
        </p:txBody>
      </p:sp>
      <p:sp>
        <p:nvSpPr>
          <p:cNvPr id="208" name="Google Shape;208;p14"/>
          <p:cNvSpPr txBox="1"/>
          <p:nvPr/>
        </p:nvSpPr>
        <p:spPr>
          <a:xfrm>
            <a:off x="3357562" y="5072062"/>
            <a:ext cx="3714750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 риске аллергии, </a:t>
            </a:r>
            <a:r>
              <a:rPr lang="en-US" sz="1600" b="1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принять антигистаминное средство</a:t>
            </a:r>
            <a:r>
              <a:rPr lang="en-US" sz="1600" b="0" i="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.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5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Безопасность при общении с животными</a:t>
            </a: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/>
          </a:p>
        </p:txBody>
      </p:sp>
      <p:pic>
        <p:nvPicPr>
          <p:cNvPr id="214" name="Google Shape;214;p15" descr="https://nadovetcom.vetmatrixbase.com/clients/9736/images/coronado_veterinary_hospital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42937" y="1357312"/>
            <a:ext cx="8001000" cy="48577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15"/>
          <p:cNvSpPr txBox="1"/>
          <p:nvPr/>
        </p:nvSpPr>
        <p:spPr>
          <a:xfrm>
            <a:off x="1820225" y="1514475"/>
            <a:ext cx="5037900" cy="4587000"/>
          </a:xfrm>
          <a:prstGeom prst="rect">
            <a:avLst/>
          </a:prstGeom>
          <a:noFill/>
          <a:ln w="9525" cap="flat" cmpd="sng">
            <a:solidFill>
              <a:srgbClr val="FF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 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Детям нужно прививать не только любовь к животным, но и </a:t>
            </a:r>
            <a:r>
              <a:rPr lang="en-US" sz="1800" b="1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уважение к их способу жизни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 Необходимо объяснить детям, что можно делать и чего нельзя допускать при контактах с животными.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Например, можно кормить бездомных собак и кошек, но нельзя их трогать и брать на руки.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1800"/>
              <a:buFont typeface="Calibri"/>
              <a:buNone/>
            </a:pPr>
            <a:r>
              <a:rPr lang="en-US" sz="1800" b="1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Нельзя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подходить к незнакомым собакам, беспокоить их во время сна, еды, ухода за щенками, отбирать то, во что играют собаки.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Если укусила собака или незнакомая кошка, сразу же нужно </a:t>
            </a:r>
            <a:r>
              <a:rPr lang="en-US" sz="1800" b="1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немедленно отвести ребёнка к врачу</a:t>
            </a: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Напоминайте детям, что и от кошек, и от собак передаются людям болезни – лишаи, чесотка, бешенство.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1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1" name="Google Shape;221;p1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2" name="Google Shape;222;p16" descr="http://7oom.ru/powerpoint/besplatnye-fony-dlya-presentacii-powerpoint-3.jpg?ver=3.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5587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23" name="Google Shape;223;p16"/>
          <p:cNvSpPr txBox="1"/>
          <p:nvPr/>
        </p:nvSpPr>
        <p:spPr>
          <a:xfrm>
            <a:off x="-1" y="357187"/>
            <a:ext cx="9144001" cy="617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Летом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случаются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тепловые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удары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ожоги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 </a:t>
            </a:r>
            <a:b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en-US" sz="21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Тепловой</a:t>
            </a:r>
            <a:r>
              <a:rPr lang="en-US" sz="21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удар</a:t>
            </a:r>
            <a:r>
              <a:rPr lang="en-US" sz="21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пожалуй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коварный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b="0" i="0" u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отличие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солнечного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может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случиться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пасмурную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погоду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Симптомы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могут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варьироваться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сильной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тошноты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слабости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сонливости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часто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принимают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начало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какого-либо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простудного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заболевания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или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отравления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b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Чтобы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предотвратить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тепловой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удар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прежде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старайтесь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погоду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избегать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душных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жарких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помещений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общественного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транспорта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дня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лучше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провести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дома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гулять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утром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вечером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Одевайте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легкую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светлую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хлопчатобумажную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одежду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Давайте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больше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жидкости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Всегда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держите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наготове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бутылку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водой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b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все-таки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случилось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срочно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переместите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тень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Положите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холодный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компресс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Снимите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лишнюю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одежду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признаки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утери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сознания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дайте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понюхать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ватку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смоченную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нашатырным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спиртом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Постарайтесь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создать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приток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свежего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воздуха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обмахивая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любым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предметом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который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можно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использовать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опахало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1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9" name="Google Shape;229;p1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0" name="Google Shape;230;p17" descr="http://mypresentation.ru/documents/4d2f2408a5fc6a86089c5f0f7ea6f13b/img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80975" y="0"/>
            <a:ext cx="93249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31" name="Google Shape;231;p17"/>
          <p:cNvSpPr txBox="1"/>
          <p:nvPr/>
        </p:nvSpPr>
        <p:spPr>
          <a:xfrm>
            <a:off x="250825" y="2205037"/>
            <a:ext cx="8497800" cy="4002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20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0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Солнечный</a:t>
            </a:r>
            <a:r>
              <a:rPr lang="en-US" sz="20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удар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-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нарушение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работы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центральной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нервной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системы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из-за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перегрева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головы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Симптомы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более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четкие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понятные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чем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у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теплового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общая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слабость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головная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повышенная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температура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тошнота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учащенный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пульс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отдельных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случаях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носовое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кровотечение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обмороки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Предотвратить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удар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достаточно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просто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Избегайте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прогулок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суток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(с 11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15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часов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).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Следите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чтобы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погоду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всегда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находился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улице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только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головном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уборе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в х\б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облегченной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одежде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Позаботьтесь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чтобы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получал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достаточно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несладкого</a:t>
            </a:r>
            <a:r>
              <a:rPr lang="en-US" sz="1800" b="1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питья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все-таки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получил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удар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меры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помощи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этом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случае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должны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такие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тепловом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1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7" name="Google Shape;237;p1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38" name="Google Shape;238;p18" descr="http://mypresentation.ru/documents/4d2f2408a5fc6a86089c5f0f7ea6f13b/img1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261257"/>
            <a:ext cx="9144000" cy="6596743"/>
          </a:xfrm>
          <a:prstGeom prst="rect">
            <a:avLst/>
          </a:prstGeom>
          <a:noFill/>
          <a:ln>
            <a:noFill/>
          </a:ln>
        </p:spPr>
      </p:pic>
      <p:sp>
        <p:nvSpPr>
          <p:cNvPr id="239" name="Google Shape;239;p18"/>
          <p:cNvSpPr txBox="1"/>
          <p:nvPr/>
        </p:nvSpPr>
        <p:spPr>
          <a:xfrm>
            <a:off x="93307" y="1862181"/>
            <a:ext cx="8948056" cy="42780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20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Солнечные</a:t>
            </a:r>
            <a:r>
              <a:rPr lang="en-US" sz="20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ожоги</a:t>
            </a:r>
            <a:r>
              <a:rPr lang="en-US" sz="20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Чтобы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предотвратить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ожог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прежде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всего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нужно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постараться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подвергать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прямому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воздействию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солнечных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лучей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жаркое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дня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b="0" i="0" u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Выходя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улицу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одевайте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18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погоде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b="0" i="0" u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пляже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обязательно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пользуйтесь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солнцезащитным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средством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 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SPF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менее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20 </a:t>
            </a: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единиц</a:t>
            </a:r>
            <a:r>
              <a:rPr lang="en-US" sz="1800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Обновляйте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крем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каждые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2-3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часа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пока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появится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собственный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ровный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загар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b="0" i="0" u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Старайтесь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следить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чтобы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купания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вытирался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сразу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бегал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с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мокрой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кожей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все-таки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получил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солнечный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ожог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немедленно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окажите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первую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помощь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Отведите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ребенка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тень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осмотрите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ожоги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lang="en-US" sz="1800" b="0" i="0" u="none" dirty="0" smtClean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Просто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сильно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покрасневшую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достаточно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смазать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средством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после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загара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и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уже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дома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оказать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более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серьезную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помощь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1800" b="0" i="0" u="none" dirty="0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1800" b="0" i="0" u="none" dirty="0" err="1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Кожу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обожженную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волдырей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обрабатывайте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при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термическом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18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ожоге</a:t>
            </a:r>
            <a:r>
              <a:rPr lang="en-US" sz="18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Google Shape;244;p1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1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46" name="Google Shape;246;p19" descr="http://bgfons.com/uploads/fire/fire_texture1429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19"/>
          <p:cNvSpPr txBox="1"/>
          <p:nvPr/>
        </p:nvSpPr>
        <p:spPr>
          <a:xfrm>
            <a:off x="300850" y="404800"/>
            <a:ext cx="8439900" cy="5264100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Пожарная безопасность</a:t>
            </a:r>
            <a:endParaRPr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Пожар может возникнуть в любом месте и в любое время.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Поэтому к нему надо быть подготовленным.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Закрепляйте с детьми правила пожарной безопасности:</a:t>
            </a:r>
            <a:endParaRPr b="1">
              <a:solidFill>
                <a:srgbClr val="FF0000"/>
              </a:solidFill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играть со спичками, не разводить костры!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включать электроприборы, если взрослых нет дома!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 открывать дверцу печки!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Нельзя бросать в огонь пустые баночки и флаконы!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Никогда не прятаться при пожаре, ни под кровать, ни в шкаф!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При пожаре звонить 112 (назвать свой адрес, телефон, фамилию и рассказать что горит)!</a:t>
            </a:r>
            <a:endParaRPr b="1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2" name="Google Shape;102;p2" descr="http://ramki-vsem.ru/fon/fon-priroda1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7237" y="-7112000"/>
            <a:ext cx="9901237" cy="139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3" name="Google Shape;103;p2"/>
          <p:cNvSpPr txBox="1"/>
          <p:nvPr/>
        </p:nvSpPr>
        <p:spPr>
          <a:xfrm>
            <a:off x="-500062" y="0"/>
            <a:ext cx="9215437" cy="36623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en-US" sz="2400" b="1" i="0" u="none">
                <a:solidFill>
                  <a:srgbClr val="00B050"/>
                </a:solidFill>
                <a:latin typeface="Calibri"/>
                <a:ea typeface="Calibri"/>
                <a:cs typeface="Calibri"/>
                <a:sym typeface="Calibri"/>
              </a:rPr>
              <a:t>Долгожданное лето!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Долгожданное лето-</a:t>
            </a:r>
            <a:endParaRPr/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 характеризуется нарастанием двигательной активности</a:t>
            </a:r>
            <a:endParaRPr/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 увеличением физических возможностей ребёнка</a:t>
            </a:r>
            <a:endParaRPr/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повышенной любознательностью</a:t>
            </a:r>
            <a:endParaRPr/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 стремлением к самостоятельности, </a:t>
            </a:r>
            <a:endParaRPr/>
          </a:p>
          <a:p>
            <a:pPr marL="0" marR="0" lvl="0" indent="-1524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Arial"/>
              <a:buChar char="•"/>
            </a:pPr>
            <a:r>
              <a:rPr lang="en-US" sz="2400" b="1" i="0" u="none">
                <a:solidFill>
                  <a:srgbClr val="FF0000"/>
                </a:solidFill>
                <a:latin typeface="Arial"/>
                <a:ea typeface="Arial"/>
                <a:cs typeface="Arial"/>
                <a:sym typeface="Arial"/>
              </a:rPr>
              <a:t>  нередко приводят к возникновению опасных ситуаций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</a:t>
            </a:r>
            <a:endParaRPr/>
          </a:p>
        </p:txBody>
      </p:sp>
      <p:sp>
        <p:nvSpPr>
          <p:cNvPr id="104" name="Google Shape;104;p2"/>
          <p:cNvSpPr txBox="1"/>
          <p:nvPr/>
        </p:nvSpPr>
        <p:spPr>
          <a:xfrm>
            <a:off x="-642937" y="2786062"/>
            <a:ext cx="9501187" cy="461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0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3" name="Google Shape;253;p20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54" name="Google Shape;254;p20" descr="http://www.eduportal44.ru/Buy/Iva/SiteAssets/%D1%84%D0%BE%D0%B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20"/>
          <p:cNvSpPr txBox="1"/>
          <p:nvPr/>
        </p:nvSpPr>
        <p:spPr>
          <a:xfrm>
            <a:off x="1116012" y="549275"/>
            <a:ext cx="7704000" cy="4725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Велосипед.</a:t>
            </a:r>
            <a:endParaRPr sz="1500" b="1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Самым маленьким велосипедистам нужно передвигаться только по тротуарам и велосипедным дорожкам, и только в сопровождении взрослых. </a:t>
            </a:r>
            <a:b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</a:b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Малышей, которые только осваивают двухколесный транспорт, следует приучить ехать только рядом с родителями, не отъезжая дальше, чем на несколько метров, не выезжая за пределы тротуара, а также научить их пользоваться тормозами и останавливать движение.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Кроме того, ребенок, самостоятельно ездящий на велосипеде, должен уметь хоть немного маневрировать, чтобы объезжать людей и препятствия на дороге.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 на транспорте должен уметь снижать скорость и знать, что пересекать проезжую часть можно только по пешеходному переходу, ведя велосипед рядом.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21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1" name="Google Shape;261;p21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62" name="Google Shape;262;p21" descr="http://www.eduportal44.ru/Buy/Iva/SiteAssets/%D1%84%D0%BE%D0%B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21"/>
          <p:cNvSpPr txBox="1"/>
          <p:nvPr/>
        </p:nvSpPr>
        <p:spPr>
          <a:xfrm>
            <a:off x="1073021" y="476250"/>
            <a:ext cx="7996334" cy="4108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1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Основные</a:t>
            </a:r>
            <a:r>
              <a:rPr lang="en-US" sz="21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правила</a:t>
            </a:r>
            <a:r>
              <a:rPr lang="en-US" sz="2100" b="1" i="0" u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100" b="1" i="0" u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езды</a:t>
            </a:r>
            <a:endParaRPr sz="1500" dirty="0"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Ездить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только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велосипедным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дорожкам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нет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тротуарам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мешая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передвижению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других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участников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дорожного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движения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Надевать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шлем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а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если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ребенок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катается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темное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время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суток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условиях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недостаточной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видимости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US" sz="20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одежду</a:t>
            </a:r>
            <a:r>
              <a:rPr lang="en-US" sz="20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со</a:t>
            </a:r>
            <a:r>
              <a:rPr lang="en-US" sz="2000" b="1" i="0" u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светоотражателями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1" i="0" u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Светоотражатели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должны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быть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средстве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передвижения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Держать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дистанцию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уметь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маневрировать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процессе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езды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;</a:t>
            </a:r>
            <a:endParaRPr dirty="0"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Всем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участникам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дорожного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движения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необходимо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иногда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освежать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в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памяти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материалы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Правил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дорожного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движения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</a:t>
            </a:r>
            <a:endParaRPr dirty="0"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и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покупать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свежие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издание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000" b="0" i="0" u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правил</a:t>
            </a:r>
            <a:r>
              <a:rPr lang="en-US" sz="2000" b="0" i="0" u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Google Shape;268;p22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9" name="Google Shape;269;p22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0" name="Google Shape;270;p22" descr="http://www.eduportal44.ru/Buy/Iva/SiteAssets/%D1%84%D0%BE%D0%BD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1" name="Google Shape;271;p22"/>
          <p:cNvSpPr txBox="1"/>
          <p:nvPr/>
        </p:nvSpPr>
        <p:spPr>
          <a:xfrm>
            <a:off x="928687" y="692150"/>
            <a:ext cx="7858200" cy="3786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Следите за своим ребенком</a:t>
            </a:r>
            <a:endParaRPr>
              <a:solidFill>
                <a:srgbClr val="FF0000"/>
              </a:solidFill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Дети, гуляющие вдали от вас или самостоятельно, подвержены риску потеряться или быть украденными.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Объясните технику безопасности, если вдруг они остались одни - </a:t>
            </a: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правила поведения с незнакомцами.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endParaRPr sz="24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Находясь в толпе всегда держите чадо возле себя, не оставляйте маленьких детей под присмотром чужих людей, даже если это «милая тётя». Злоумышленники вполне могут использовать такой образ для похищения.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2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7" name="Google Shape;277;p23" descr="img24.jp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54162" y="1600200"/>
            <a:ext cx="6035675" cy="452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23" descr="http://nachalo4ka.ru/wp-content/uploads/2014/05/Leto-nasekomsyie-shablon-prevyu-1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79" name="Google Shape;279;p23"/>
          <p:cNvSpPr txBox="1"/>
          <p:nvPr/>
        </p:nvSpPr>
        <p:spPr>
          <a:xfrm>
            <a:off x="1763712" y="1341437"/>
            <a:ext cx="5903912" cy="584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3200"/>
              <a:buFont typeface="Calibri"/>
              <a:buNone/>
            </a:pPr>
            <a:r>
              <a:rPr lang="en-US" sz="32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Уважаемые родители!</a:t>
            </a:r>
            <a:endParaRPr/>
          </a:p>
        </p:txBody>
      </p:sp>
      <p:sp>
        <p:nvSpPr>
          <p:cNvPr id="280" name="Google Shape;280;p23"/>
          <p:cNvSpPr txBox="1"/>
          <p:nvPr/>
        </p:nvSpPr>
        <p:spPr>
          <a:xfrm>
            <a:off x="2643187" y="2286000"/>
            <a:ext cx="3500437" cy="230822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Мы желаем нашим деткам: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Не болеть 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Не простужаться!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Добрыми расти,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Хорошо себя вести!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Никого не обижать!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omic Sans MS"/>
              <a:buNone/>
            </a:pPr>
            <a:r>
              <a:rPr lang="en-US" sz="1800" b="1" i="0" u="none">
                <a:solidFill>
                  <a:srgbClr val="FF0000"/>
                </a:solidFill>
                <a:latin typeface="Comic Sans MS"/>
                <a:ea typeface="Comic Sans MS"/>
                <a:cs typeface="Comic Sans MS"/>
                <a:sym typeface="Comic Sans MS"/>
              </a:rPr>
              <a:t>Мам и пап не огорчать!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1800" b="1" i="0" u="none">
              <a:solidFill>
                <a:srgbClr val="FF0000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3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1" name="Google Shape;111;p3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2" name="Google Shape;112;p3" descr="http://ramki-vsem.ru/fon/fon-priroda1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757237" y="-7112000"/>
            <a:ext cx="9901237" cy="13970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3" name="Google Shape;113;p3"/>
          <p:cNvSpPr txBox="1"/>
          <p:nvPr/>
        </p:nvSpPr>
        <p:spPr>
          <a:xfrm>
            <a:off x="-500062" y="0"/>
            <a:ext cx="9215437" cy="2308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None/>
            </a:pPr>
            <a:r>
              <a:rPr lang="en-US" sz="16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За жизнь и здоровье детей отвечают взрослые, 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они должны создать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безопасные условия жизнедеятельности детей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 летний период,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сформировать у них навыки безопасного поведения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</a:pP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и умения предвидеть последствия опасных ситуаций.</a:t>
            </a:r>
            <a:endParaRPr/>
          </a:p>
        </p:txBody>
      </p:sp>
      <p:sp>
        <p:nvSpPr>
          <p:cNvPr id="114" name="Google Shape;114;p3"/>
          <p:cNvSpPr txBox="1"/>
          <p:nvPr/>
        </p:nvSpPr>
        <p:spPr>
          <a:xfrm>
            <a:off x="-642937" y="2286000"/>
            <a:ext cx="9501187" cy="8302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en-US" sz="2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Главное, что должны помнить родители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400"/>
              <a:buFont typeface="Calibri"/>
              <a:buNone/>
            </a:pPr>
            <a:r>
              <a:rPr lang="en-US" sz="24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– ни при каких обстоятельствах не оставлять ребенка без присмотра. 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4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1" name="Google Shape;121;p4" descr="06c2df73013b0f501a5a9913757e5a24.png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3060700" y="1600200"/>
            <a:ext cx="3022600" cy="4525962"/>
          </a:xfrm>
          <a:prstGeom prst="rect">
            <a:avLst/>
          </a:prstGeom>
          <a:noFill/>
          <a:ln>
            <a:noFill/>
          </a:ln>
        </p:spPr>
      </p:pic>
      <p:pic>
        <p:nvPicPr>
          <p:cNvPr id="122" name="Google Shape;122;p4" descr="http://ramki-vsem.ru/fon/fon-priroda10.jp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-757237" y="-7112000"/>
            <a:ext cx="9901237" cy="1397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123;p4" descr="06c2df73013b0f501a5a9913757e5a24.png"/>
          <p:cNvPicPr preferRelativeResize="0"/>
          <p:nvPr/>
        </p:nvPicPr>
        <p:blipFill rotWithShape="1">
          <a:blip r:embed="rId3">
            <a:alphaModFix/>
          </a:blip>
          <a:srcRect t="12500" b="9372"/>
          <a:stretch/>
        </p:blipFill>
        <p:spPr>
          <a:xfrm>
            <a:off x="1595534" y="274637"/>
            <a:ext cx="5362413" cy="6299200"/>
          </a:xfrm>
          <a:prstGeom prst="rect">
            <a:avLst/>
          </a:prstGeom>
          <a:noFill/>
          <a:ln>
            <a:noFill/>
          </a:ln>
        </p:spPr>
      </p:pic>
      <p:sp>
        <p:nvSpPr>
          <p:cNvPr id="124" name="Google Shape;124;p4"/>
          <p:cNvSpPr txBox="1"/>
          <p:nvPr/>
        </p:nvSpPr>
        <p:spPr>
          <a:xfrm>
            <a:off x="1110343" y="-570739"/>
            <a:ext cx="6676344" cy="6461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B050"/>
              </a:buClr>
              <a:buSzPts val="3600"/>
              <a:buFont typeface="Arial"/>
              <a:buNone/>
            </a:pPr>
            <a:r>
              <a:rPr lang="en-US" sz="3600" b="1" i="0" u="none" dirty="0" err="1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Профилактика</a:t>
            </a:r>
            <a:r>
              <a:rPr lang="en-US" sz="3600" b="1" i="0" u="none" dirty="0">
                <a:solidFill>
                  <a:srgbClr val="00B050"/>
                </a:solidFill>
                <a:latin typeface="Arial"/>
                <a:ea typeface="Arial"/>
                <a:cs typeface="Arial"/>
                <a:sym typeface="Arial"/>
              </a:rPr>
              <a:t> ОКИ</a:t>
            </a:r>
            <a:endParaRPr dirty="0"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5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0" name="Google Shape;130;p5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1" name="Google Shape;131;p5" descr="http://7oom.ru/powerpoint/besplatnye-fony-dlya-presentacii-powerpoint-4.jpg?ver=3.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531675" y="0"/>
            <a:ext cx="9675676" cy="7100875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5"/>
          <p:cNvSpPr txBox="1"/>
          <p:nvPr/>
        </p:nvSpPr>
        <p:spPr>
          <a:xfrm>
            <a:off x="285750" y="1500187"/>
            <a:ext cx="8715300" cy="27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400"/>
              <a:buFont typeface="Calibri"/>
              <a:buNone/>
            </a:pPr>
            <a:r>
              <a:rPr lang="en-US" sz="27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Безопасность поведения на воде</a:t>
            </a:r>
            <a:endParaRPr sz="17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CC0000"/>
                </a:solidFill>
                <a:latin typeface="Calibri"/>
                <a:ea typeface="Calibri"/>
                <a:cs typeface="Calibri"/>
                <a:sym typeface="Calibri"/>
              </a:rPr>
              <a:t>     </a:t>
            </a:r>
            <a:endParaRPr sz="1700">
              <a:solidFill>
                <a:srgbClr val="CC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Главное условие безопасности –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купаться в сопровождении кого-то из взрослых.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chemeClr val="lt2"/>
                </a:solidFill>
                <a:latin typeface="Calibri"/>
                <a:ea typeface="Calibri"/>
                <a:cs typeface="Calibri"/>
                <a:sym typeface="Calibri"/>
              </a:rPr>
              <a:t>Необходимо объяснить ребенку, </a:t>
            </a:r>
            <a:endParaRPr sz="1700">
              <a:solidFill>
                <a:schemeClr val="lt2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почему не следует купаться в незнакомом  месте…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(вода, дно, глубина)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1800"/>
              <a:buFont typeface="Calibri"/>
              <a:buNone/>
            </a:pPr>
            <a:r>
              <a:rPr lang="en-US" sz="2100" b="1" i="0" u="none">
                <a:solidFill>
                  <a:srgbClr val="FFFF00"/>
                </a:solidFill>
                <a:latin typeface="Calibri"/>
                <a:ea typeface="Calibri"/>
                <a:cs typeface="Calibri"/>
                <a:sym typeface="Calibri"/>
              </a:rPr>
              <a:t>     </a:t>
            </a:r>
            <a:endParaRPr sz="17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6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" name="Google Shape;138;p6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39" name="Google Shape;139;p6" descr="http://7oom.ru/powerpoint/besplatnye-fony-dlya-presentacii-powerpoint-4.jpg?ver=3.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7100887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6"/>
          <p:cNvSpPr txBox="1"/>
          <p:nvPr/>
        </p:nvSpPr>
        <p:spPr>
          <a:xfrm>
            <a:off x="1362350" y="923425"/>
            <a:ext cx="7916700" cy="3417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1" i="0" u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Font typeface="Calibri"/>
              <a:buNone/>
            </a:pPr>
            <a:r>
              <a:rPr lang="en-US" sz="2100" b="1">
                <a:solidFill>
                  <a:srgbClr val="FFFF00"/>
                </a:solidFill>
              </a:rPr>
              <a:t>                   </a:t>
            </a:r>
            <a:r>
              <a:rPr lang="en-US" sz="2100" b="1" i="0" u="none">
                <a:solidFill>
                  <a:srgbClr val="FF2E2E"/>
                </a:solidFill>
              </a:rPr>
              <a:t>Игры на воде опасны :</a:t>
            </a:r>
            <a:r>
              <a:rPr lang="en-US" sz="2100" b="1" i="0" u="none">
                <a:solidFill>
                  <a:schemeClr val="lt2"/>
                </a:solidFill>
              </a:rPr>
              <a:t/>
            </a:r>
            <a:br>
              <a:rPr lang="en-US" sz="2100" b="1" i="0" u="none">
                <a:solidFill>
                  <a:schemeClr val="lt2"/>
                </a:solidFill>
              </a:rPr>
            </a:br>
            <a:endParaRPr sz="1500">
              <a:solidFill>
                <a:schemeClr val="lt2"/>
              </a:solidFill>
            </a:endParaRPr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нельзя, даже играючи, "топить" своих друзей 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"прятаться" под водой);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категорически запрещается прыгать в воду в не предназначенных для этого местах;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нельзя нырять и плавать в местах, заросших водорослями;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не следует без присмотра плавать на надувных матрасах и кругах;</a:t>
            </a:r>
            <a:endParaRPr/>
          </a:p>
          <a:p>
            <a:pPr marL="0" marR="0" lvl="0" indent="-1270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00"/>
              </a:buClr>
              <a:buSzPts val="2000"/>
              <a:buChar char="•"/>
            </a:pPr>
            <a:r>
              <a:rPr lang="en-US" sz="2000" b="1" i="0" u="none">
                <a:solidFill>
                  <a:srgbClr val="FFFF00"/>
                </a:solidFill>
              </a:rPr>
              <a:t>не следует звать на помощь в шутку.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7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7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7" name="Google Shape;147;p7" descr="https://cdn.pixabay.com/photo/2013/07/18/15/09/clouds-164757_960_72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48" name="Google Shape;148;p7"/>
          <p:cNvSpPr txBox="1"/>
          <p:nvPr/>
        </p:nvSpPr>
        <p:spPr>
          <a:xfrm>
            <a:off x="2143125" y="571500"/>
            <a:ext cx="5072062" cy="34782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Опасная высота</a:t>
            </a:r>
            <a:endParaRPr sz="2000" b="0" i="0" u="none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Нужно прививать детям навыки поведения в ситуациях, чреватых получением травм.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Особую опасность представляют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открытые окна и балконы. 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Дошкольники не должны оставаться одни в комнате с открытым окном, балконом. 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2000"/>
              <a:buFont typeface="Calibri"/>
              <a:buNone/>
            </a:pP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Нельзя подставлять под ноги стул или иное приспособление у открытых окон.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endParaRPr sz="2000" b="1" i="0" u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9" name="Google Shape;149;p7"/>
          <p:cNvSpPr txBox="1"/>
          <p:nvPr/>
        </p:nvSpPr>
        <p:spPr>
          <a:xfrm>
            <a:off x="1287287" y="4094262"/>
            <a:ext cx="7000800" cy="203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ts val="1800"/>
              <a:buFont typeface="Calibri"/>
              <a:buNone/>
            </a:pPr>
            <a:r>
              <a:rPr lang="en-US" sz="20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Для детской безопасности:</a:t>
            </a:r>
            <a: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/>
            </a:r>
            <a:br>
              <a:rPr lang="en-US" sz="20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</a:br>
            <a:endParaRPr sz="1600"/>
          </a:p>
          <a:p>
            <a:pPr marL="0" marR="0" lvl="0" indent="-1143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AutoNum type="arabicPeriod"/>
            </a:pPr>
            <a:r>
              <a:rPr lang="en-US" sz="18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Не доверяйте антимоскитным сеткам.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1" i="0" u="none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2.Если есть возможность выбора, ставьте окна, створки которых открываются в наклонное положение :</a:t>
            </a:r>
            <a:endParaRPr/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060"/>
              </a:buClr>
              <a:buSzPts val="1800"/>
              <a:buFont typeface="Calibri"/>
              <a:buNone/>
            </a:pPr>
            <a:r>
              <a:rPr lang="en-US" sz="1800" b="1" i="0" u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вертикальное или "зимнее" проветривание. 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8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en-US" sz="44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у открытых окон</a:t>
            </a:r>
            <a:endParaRPr/>
          </a:p>
        </p:txBody>
      </p:sp>
      <p:sp>
        <p:nvSpPr>
          <p:cNvPr id="155" name="Google Shape;155;p8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6" name="Google Shape;156;p8" descr="http://m.mignews.com.ua/modules/news/images/articles/changing/1281047_480_32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484437" y="0"/>
            <a:ext cx="14041437" cy="6911975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8"/>
          <p:cNvSpPr txBox="1"/>
          <p:nvPr/>
        </p:nvSpPr>
        <p:spPr>
          <a:xfrm>
            <a:off x="357187" y="500062"/>
            <a:ext cx="5572125" cy="3786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</a:pPr>
            <a:r>
              <a:rPr lang="en-US" sz="18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 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Прогулка в лес – это очень хороший отдых, который укрепляет здоровье, знакомит ребенка с родной природой.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Взрослые должны обязательно познакомить ребенка, какие лес может таить в себе опасность.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    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Расскажите ребенку о </a:t>
            </a:r>
            <a:r>
              <a:rPr lang="en-US" sz="2000" b="1" i="0" u="none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ядовитых грибах и растениях</a:t>
            </a: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которые растут в лесу, на полях и лугах.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Объясните, что надо быть осторожными и отучиться от вредной привычки пробовать все подряд (ягоды, травинки). 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9"/>
          <p:cNvSpPr txBox="1">
            <a:spLocks noGrp="1"/>
          </p:cNvSpPr>
          <p:nvPr>
            <p:ph type="title"/>
          </p:nvPr>
        </p:nvSpPr>
        <p:spPr>
          <a:xfrm>
            <a:off x="457200" y="274637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3" name="Google Shape;163;p9"/>
          <p:cNvSpPr txBox="1"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342900" marR="0" lvl="0" indent="-1397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endParaRPr sz="3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4" name="Google Shape;164;p9" descr="http://m.mignews.com.ua/modules/news/images/articles/changing/1281047_480_320.jp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2557462" y="-242887"/>
            <a:ext cx="14041437" cy="7343775"/>
          </a:xfrm>
          <a:prstGeom prst="rect">
            <a:avLst/>
          </a:prstGeom>
          <a:noFill/>
          <a:ln>
            <a:noFill/>
          </a:ln>
        </p:spPr>
      </p:pic>
      <p:sp>
        <p:nvSpPr>
          <p:cNvPr id="165" name="Google Shape;165;p9"/>
          <p:cNvSpPr txBox="1"/>
          <p:nvPr/>
        </p:nvSpPr>
        <p:spPr>
          <a:xfrm>
            <a:off x="428625" y="260350"/>
            <a:ext cx="5222875" cy="4400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Напоминайте ребенку, что ему ни в коем случае нельзя ходить по лесу одному, нужно держаться всегда рядом с родителями.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Но что делать, если он чем-то увлекся и не заметил, как заблудился?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Объясните ребенку, что не нужно поддаваться панике и бежать, куда глаза глядят.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Как только потерял родителей, следует кричать громче, чтобы можно было найти друг друга по голосу, и оставаться на месте. </a:t>
            </a:r>
            <a:endParaRPr/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</a:pPr>
            <a:endParaRPr sz="2000" b="0" i="0" u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</a:pPr>
            <a:r>
              <a:rPr lang="en-US" sz="2000" b="0" i="0" u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Малыш должен твердо знать, что его обязательно будут искать.</a:t>
            </a:r>
            <a:endParaRPr/>
          </a:p>
        </p:txBody>
      </p:sp>
    </p:spTree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1035</TotalTime>
  <Words>451</Words>
  <Application>Microsoft Office PowerPoint</Application>
  <PresentationFormat>Экран (4:3)</PresentationFormat>
  <Paragraphs>153</Paragraphs>
  <Slides>23</Slides>
  <Notes>23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7" baseType="lpstr">
      <vt:lpstr>Arial</vt:lpstr>
      <vt:lpstr>Calibri</vt:lpstr>
      <vt:lpstr>Comic Sans MS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у открытых окон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Безопасность при общении с животными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Евгения</dc:creator>
  <cp:lastModifiedBy>Марина Стюнина</cp:lastModifiedBy>
  <cp:revision>3</cp:revision>
  <dcterms:created xsi:type="dcterms:W3CDTF">2018-04-29T09:00:19Z</dcterms:created>
  <dcterms:modified xsi:type="dcterms:W3CDTF">2025-05-30T05:52:21Z</dcterms:modified>
</cp:coreProperties>
</file>