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spn6owjTSYE2pTGeen4euBarr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90" name="Google Shape;90;p1" descr="https://im0-tub-ru.yandex.net/i?id=6c839d1e8aeaccd2cc7e3644220eed77&amp;n=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0"/>
            <a:ext cx="9467850" cy="72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 flipH="1">
            <a:off x="857287" y="428625"/>
            <a:ext cx="75009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Безопасность детей летом</a:t>
            </a:r>
            <a:b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>
                <a:solidFill>
                  <a:srgbClr val="FF0000"/>
                </a:solidFill>
              </a:rPr>
              <a:t>в ваших руках ! </a:t>
            </a:r>
            <a:endParaRPr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68587" y="3223662"/>
            <a:ext cx="47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143062" y="1875537"/>
            <a:ext cx="485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293225" y="2759388"/>
            <a:ext cx="6233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ИНФОРМАЦИЯ ДЛЯ РОДИТЕЛЕЙ</a:t>
            </a:r>
            <a:b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ОТ ПЕДАГОГОВ ГРУППЫ “ВЕСЁЛЫЕ РЕБЯТА” </a:t>
            </a:r>
            <a:b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МАДОУ № 94</a:t>
            </a:r>
            <a:b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 год</a:t>
            </a:r>
            <a:endParaRPr sz="2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0" descr="http://m.mignews.com.ua/modules/news/images/articles/changing/1281047_480_3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43187" y="-485775"/>
            <a:ext cx="14041437" cy="73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 txBox="1"/>
          <p:nvPr/>
        </p:nvSpPr>
        <p:spPr>
          <a:xfrm>
            <a:off x="0" y="0"/>
            <a:ext cx="5892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1" i="0" u="none">
                <a:solidFill>
                  <a:srgbClr val="FF2E2E"/>
                </a:solidFill>
                <a:latin typeface="Arial"/>
                <a:ea typeface="Arial"/>
                <a:cs typeface="Arial"/>
                <a:sym typeface="Arial"/>
              </a:rPr>
              <a:t>Сезон передачи клещевых инфекций</a:t>
            </a:r>
            <a:br>
              <a:rPr lang="en-US" sz="1800" b="1" i="0" u="none">
                <a:solidFill>
                  <a:srgbClr val="FF2E2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rgbClr val="FF2E2E"/>
                </a:solidFill>
                <a:latin typeface="Arial"/>
                <a:ea typeface="Arial"/>
                <a:cs typeface="Arial"/>
                <a:sym typeface="Arial"/>
              </a:rPr>
              <a:t> в Свердловской области продолжается</a:t>
            </a:r>
            <a:endParaRPr sz="1800">
              <a:solidFill>
                <a:srgbClr val="FF2E2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74" name="Google Shape;174;p10" descr="709d75413f12c0f0f3a03fa615fadd35.png"/>
          <p:cNvPicPr preferRelativeResize="0"/>
          <p:nvPr/>
        </p:nvPicPr>
        <p:blipFill rotWithShape="1">
          <a:blip r:embed="rId4">
            <a:alphaModFix/>
          </a:blip>
          <a:srcRect l="52029"/>
          <a:stretch/>
        </p:blipFill>
        <p:spPr>
          <a:xfrm>
            <a:off x="7279400" y="357180"/>
            <a:ext cx="1159749" cy="13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 title="статистика-клещевого-энцефалита-и-боррелиоза-146.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025" y="1302875"/>
            <a:ext cx="7527375" cy="470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1" descr="imag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8225" y="1600200"/>
            <a:ext cx="4525962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 descr="http://m.mignews.com.ua/modules/news/images/articles/changing/1281047_480_3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28812" y="-485775"/>
            <a:ext cx="14041437" cy="73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 descr="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25" y="0"/>
            <a:ext cx="3286125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714375" y="3429000"/>
            <a:ext cx="5143500" cy="830262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обжитой территории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(около садоводств, дорог, троп) встречается </a:t>
            </a:r>
            <a:r>
              <a:rPr lang="en-US" sz="1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клещей больше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на участках не тронутых человеком. </a:t>
            </a:r>
            <a:b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Клещ не переносит прямого солнечного света и сухого воздуха. 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2" descr="imag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8225" y="1600200"/>
            <a:ext cx="4525962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 descr="http://m.mignews.com.ua/modules/news/images/articles/changing/1281047_480_3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71750" y="-485775"/>
            <a:ext cx="14041437" cy="73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 descr="0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0" y="214312"/>
            <a:ext cx="4286250" cy="321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 descr="0c90ba990ef6adac4733d3eea199fe92.jpg"/>
          <p:cNvPicPr preferRelativeResize="0"/>
          <p:nvPr/>
        </p:nvPicPr>
        <p:blipFill rotWithShape="1">
          <a:blip r:embed="rId6">
            <a:alphaModFix/>
          </a:blip>
          <a:srcRect l="51631"/>
          <a:stretch/>
        </p:blipFill>
        <p:spPr>
          <a:xfrm>
            <a:off x="2928937" y="3286125"/>
            <a:ext cx="254952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/>
        </p:nvSpPr>
        <p:spPr>
          <a:xfrm>
            <a:off x="381750" y="232300"/>
            <a:ext cx="8380500" cy="20319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1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 дети боятся насекомых – объясните,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1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вести себя при встрече с ними.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1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Также, детям необходимо дать знания о насекомых,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1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напоминать им о том, </a:t>
            </a:r>
            <a:br>
              <a:rPr lang="en-US" sz="21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даже полезные насекомые (пчелы, муравьи)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могут причинить вред.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3" descr="http://oldhome.spb.ru/img/4834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50" y="2500301"/>
            <a:ext cx="8260602" cy="3002901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4" descr="http://nachalo4ka.ru/wp-content/uploads/2014/05/Leto-nasekomsyie-shablon-prevyu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39762"/>
            <a:ext cx="10115550" cy="7497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4"/>
          <p:cNvSpPr txBox="1"/>
          <p:nvPr/>
        </p:nvSpPr>
        <p:spPr>
          <a:xfrm>
            <a:off x="1692275" y="620712"/>
            <a:ext cx="6696075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Чаще всего, взрослые знают о том, как их организм реагирует на пчелиный укус. С ребенком ситуация имеет неизвестный исход.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любом случае, первичные действия должны быть произведены быстро. От этого зависит степень распространения ядовитых веществ по крови пострадавшего.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Немедленно избавиться от жала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арлю пропитать нашатырным или этиловым спиртом, уксусом, раствором соды или марганцовки. 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Приложить к ране.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Держать как можно дольше, возможно повторение. Это минимизирует болевые ощущения, дезинфицирует и притормаживает развитие отечности.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 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промыть поврежденный участок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тела мылом (лучше подойдет хозяйственное 72%) и приложить лед.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лечить и чем мазать: лекарства, мази и гели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3357562" y="5072062"/>
            <a:ext cx="37147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риске аллергии, 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принять антигистаминное средство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5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Безопасность при общении с животными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14" name="Google Shape;214;p15" descr="https://nadovetcom.vetmatrixbase.com/clients/9736/images/coronado_veterinary_hospi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357312"/>
            <a:ext cx="8001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/>
          <p:nvPr/>
        </p:nvSpPr>
        <p:spPr>
          <a:xfrm>
            <a:off x="1820225" y="1514475"/>
            <a:ext cx="5037900" cy="4587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 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Детям нужно прививать не только любовь к животным, но и </a:t>
            </a:r>
            <a:r>
              <a:rPr lang="en-US" sz="18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уважение к их способу жизни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 Необходимо объяснить детям, что можно делать и чего нельзя допускать при контактах с животными.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можно кормить бездомных собак и кошек, но нельзя их трогать и брать на руки.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Нельзя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подходить к незнакомым собакам, беспокоить их во время сна, еды, ухода за щенками, отбирать то, во что играют собаки.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Если укусила собака или незнакомая кошка, сразу же нужно </a:t>
            </a:r>
            <a:r>
              <a:rPr lang="en-US" sz="18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немедленно отвести ребёнка к врачу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Напоминайте детям, что и от кошек, и от собак передаются людям болезни – лишаи, чесотка, бешенство.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6" descr="http://7oom.ru/powerpoint/besplatnye-fony-dlya-presentacii-powerpoint-3.jpg?ver=3.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/>
          <p:nvPr/>
        </p:nvSpPr>
        <p:spPr>
          <a:xfrm>
            <a:off x="-1" y="357187"/>
            <a:ext cx="9144001" cy="617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случаются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тепловые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солнечные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удары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солнечные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ожоги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US" sz="21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Тепловой</a:t>
            </a:r>
            <a:r>
              <a:rPr lang="en-US" sz="21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удар</a:t>
            </a:r>
            <a:r>
              <a:rPr lang="en-US" sz="21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пожалуй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коварный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8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отличие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солнечного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случиться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пасмурную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жаркую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погоду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Симптомы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могут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варьироваться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сильной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тошноты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слабости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сонливости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принимают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какого-либо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простудного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заболевания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отравления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предотвратить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тепловой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удар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прежде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старайтесь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жаркую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погоду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избегать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душных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жарких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помещений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общественного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транспорта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жаркое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дня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лучше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провести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гулять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утром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вечером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Одевайте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легкую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светлую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хлопчатобумажную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одежду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Давайте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больше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жидкости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Всегда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держите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наготове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бутылку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все-таки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случилось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срочно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переместите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тень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Положите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холодный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компресс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Снимите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лишнюю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одежду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признаки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утери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сознания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понюхать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ватку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смоченную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нашатырным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спиртом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Постарайтесь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приток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свежего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воздуха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обмахивая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любым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предметом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опахало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7" descr="http://mypresentation.ru/documents/4d2f2408a5fc6a86089c5f0f7ea6f13b/img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/>
          <p:nvPr/>
        </p:nvSpPr>
        <p:spPr>
          <a:xfrm>
            <a:off x="250825" y="2205037"/>
            <a:ext cx="84978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0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Солнечный</a:t>
            </a:r>
            <a:r>
              <a:rPr lang="en-US" sz="20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удар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нарушение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центральной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нервной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из-за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перегрева</a:t>
            </a:r>
            <a:r>
              <a:rPr lang="en-US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головы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Симптомы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четкие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понятные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теплового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общая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слабость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головная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повышенная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температура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тошнота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учащенный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пульс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отдельных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случаях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носовое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кровотечение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обмороки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Предотвратить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удар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достаточно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Избегайте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прогулок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жаркое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(с 11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часов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Следите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жаркую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погоду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всегда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находился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улице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только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уборе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х\б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облегченной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одежде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Позаботьтесь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достаточно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несладкого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питья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все-таки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удар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помощи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случае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должны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тепловом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8" descr="http://mypresentation.ru/documents/4d2f2408a5fc6a86089c5f0f7ea6f13b/img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1257"/>
            <a:ext cx="9144000" cy="659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"/>
          <p:cNvSpPr txBox="1"/>
          <p:nvPr/>
        </p:nvSpPr>
        <p:spPr>
          <a:xfrm>
            <a:off x="93307" y="1862181"/>
            <a:ext cx="894805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Солнечные</a:t>
            </a:r>
            <a:r>
              <a:rPr lang="en-US" sz="20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ожоги</a:t>
            </a:r>
            <a:r>
              <a:rPr lang="en-US" sz="20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предотвратить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ожог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прежде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постараться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подвергать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прямому</a:t>
            </a:r>
            <a:r>
              <a:rPr lang="en-US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воздействию</a:t>
            </a:r>
            <a:r>
              <a:rPr lang="en-US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солнечных</a:t>
            </a:r>
            <a:r>
              <a:rPr lang="en-US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лучей</a:t>
            </a:r>
            <a:r>
              <a:rPr lang="en-US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жаркое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дня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8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Выходя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улицу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одевайте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погоде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8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пляже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обязательно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пользуйтесь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солнцезащитным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SPF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единиц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Обновляйте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каждые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2-3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появится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собственный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ровный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загар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8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Старайтесь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следить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купания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вытирался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сразу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бегал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мокрой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кожей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все-таки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солнечный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ожог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немедленно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окажите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помощь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Отведите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тень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осмотрите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ожоги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8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сильно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покрасневшую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достаточно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смазать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загара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уже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серьезную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помощь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Кожу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обожженную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волдырей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обрабатывайте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термическом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ожоге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9" descr="http://bgfons.com/uploads/fire/fire_texture14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/>
          <p:nvPr/>
        </p:nvSpPr>
        <p:spPr>
          <a:xfrm>
            <a:off x="300850" y="404800"/>
            <a:ext cx="8439900" cy="526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Пожарная безопасность</a:t>
            </a:r>
            <a:endParaRPr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Пожар может возникнуть в любом месте и в любое время.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 к нему надо быть подготовленным.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Закрепляйте с детьми правила пожарной безопасности:</a:t>
            </a:r>
            <a:endParaRPr b="1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играть со спичками, не разводить костры!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включать электроприборы, если взрослых нет дома!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открывать дверцу печки!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Нельзя бросать в огонь пустые баночки и флаконы!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Никогда не прятаться при пожаре, ни под кровать, ни в шкаф!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 пожаре звонить 112 (назвать свой адрес, телефон, фамилию и рассказать что горит)!</a:t>
            </a:r>
            <a:endParaRPr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 descr="http://ramki-vsem.ru/fon/fon-priroda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7237" y="-7112000"/>
            <a:ext cx="9901237" cy="13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-500062" y="0"/>
            <a:ext cx="9215437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US" sz="2400" b="1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Долгожданное лето!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Долгожданное лето-</a:t>
            </a:r>
            <a:endParaRPr/>
          </a:p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 характеризуется нарастанием двигательной активности</a:t>
            </a:r>
            <a:endParaRPr/>
          </a:p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увеличением физических возможностей ребёнка</a:t>
            </a:r>
            <a:endParaRPr/>
          </a:p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повышенной любознательностью</a:t>
            </a:r>
            <a:endParaRPr/>
          </a:p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стремлением к самостоятельности, </a:t>
            </a:r>
            <a:endParaRPr/>
          </a:p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нередко приводят к возникновению опасных ситуаций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-642937" y="2786062"/>
            <a:ext cx="95011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0" descr="http://www.eduportal44.ru/Buy/Iva/SiteAssets/%D1%84%D0%BE%D0%B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1116012" y="549275"/>
            <a:ext cx="77040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1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Велосипед.</a:t>
            </a:r>
            <a:endParaRPr sz="1500"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Самым маленьким велосипедистам нужно передвигаться только по тротуарам и велосипедным дорожкам, и только в сопровождении взрослых. </a:t>
            </a:r>
            <a:b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Малышей, которые только осваивают двухколесный транспорт, следует приучить ехать только рядом с родителями, не отъезжая дальше, чем на несколько метров, не выезжая за пределы тротуара, а также научить их пользоваться тормозами и останавливать движение.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Кроме того, ребенок, самостоятельно ездящий на велосипеде, должен уметь хоть немного маневрировать, чтобы объезжать людей и препятствия на дороге.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Ребенок на транспорте должен уметь снижать скорость и знать, что пересекать проезжую часть можно только по пешеходному переходу, ведя велосипед рядом.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1" descr="http://www.eduportal44.ru/Buy/Iva/SiteAssets/%D1%84%D0%BE%D0%B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 txBox="1"/>
          <p:nvPr/>
        </p:nvSpPr>
        <p:spPr>
          <a:xfrm>
            <a:off x="1073021" y="476250"/>
            <a:ext cx="7996334" cy="41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1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Основные</a:t>
            </a:r>
            <a:r>
              <a:rPr lang="en-US" sz="21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правила</a:t>
            </a:r>
            <a:r>
              <a:rPr lang="en-US" sz="21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езды</a:t>
            </a:r>
            <a:endParaRPr sz="15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Ездить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только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велосипедным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дорожкам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их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тротуарам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мешая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передвижению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других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участников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дорожного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движения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Надевать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шлем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катается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темное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суток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условиях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недостаточной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видимости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одежду</a:t>
            </a:r>
            <a:r>
              <a:rPr lang="en-US" sz="2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</a:t>
            </a:r>
            <a:r>
              <a:rPr lang="en-US" sz="2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светоотражателями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Светоотражатели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должны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передвижения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дистанцию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маневрировать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процессе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езды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участникам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дорожного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движения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иногда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освежать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памяти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материалы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дорожного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движения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покупать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свежие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издание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2" descr="http://www.eduportal44.ru/Buy/Iva/SiteAssets/%D1%84%D0%BE%D0%B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928687" y="692150"/>
            <a:ext cx="7858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Следите за своим ребенком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Дети, гуляющие вдали от вас или самостоятельно, подвержены риску потеряться или быть украденными.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Объясните технику безопасности, если вдруг они остались одни - </a:t>
            </a: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правила поведения с незнакомцами.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Находясь в толпе всегда держите чадо возле себя, не оставляйте маленьких детей под присмотром чужих людей, даже если это «милая тётя». Злоумышленники вполне могут использовать такой образ для похищения.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3" descr="img2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162" y="1600200"/>
            <a:ext cx="6035675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 descr="http://nachalo4ka.ru/wp-content/uploads/2014/05/Leto-nasekomsyie-shablon-prevyu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/>
          <p:nvPr/>
        </p:nvSpPr>
        <p:spPr>
          <a:xfrm>
            <a:off x="1763712" y="1341437"/>
            <a:ext cx="59039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Уважаемые родители!</a:t>
            </a:r>
            <a:endParaRPr/>
          </a:p>
        </p:txBody>
      </p:sp>
      <p:sp>
        <p:nvSpPr>
          <p:cNvPr id="280" name="Google Shape;280;p23"/>
          <p:cNvSpPr txBox="1"/>
          <p:nvPr/>
        </p:nvSpPr>
        <p:spPr>
          <a:xfrm>
            <a:off x="2643187" y="2286000"/>
            <a:ext cx="3500437" cy="2308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Мы желаем нашим деткам: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болеть 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простужаться!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Добрыми расти,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Хорошо себя вести!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Никого не обижать!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Мам и пап не огорчать!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 descr="http://ramki-vsem.ru/fon/fon-priroda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7237" y="-7112000"/>
            <a:ext cx="9901237" cy="13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-500062" y="0"/>
            <a:ext cx="9215437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 жизнь и здоровье детей отвечают взрослые,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они должны создать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безопасные условия жизнедеятельности детей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летний период,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сформировать у них навыки безопасного поведения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умения предвидеть последствия опасных ситуаций.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-642937" y="2286000"/>
            <a:ext cx="95011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Главное, что должны помнить родители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 ни при каких обстоятельствах не оставлять ребенка без присмотра. 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 descr="06c2df73013b0f501a5a9913757e5a24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60700" y="1600200"/>
            <a:ext cx="302260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http://ramki-vsem.ru/fon/fon-priroda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7" y="-7112000"/>
            <a:ext cx="9901237" cy="13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06c2df73013b0f501a5a9913757e5a24.png"/>
          <p:cNvPicPr preferRelativeResize="0"/>
          <p:nvPr/>
        </p:nvPicPr>
        <p:blipFill rotWithShape="1">
          <a:blip r:embed="rId3">
            <a:alphaModFix/>
          </a:blip>
          <a:srcRect t="12500" b="9372"/>
          <a:stretch/>
        </p:blipFill>
        <p:spPr>
          <a:xfrm>
            <a:off x="1595534" y="274637"/>
            <a:ext cx="5362413" cy="62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1110343" y="-570739"/>
            <a:ext cx="6676344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Профилактика</a:t>
            </a:r>
            <a:r>
              <a:rPr lang="en-US" sz="3600" b="1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ОКИ</a:t>
            </a:r>
            <a:endParaRPr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 descr="http://7oom.ru/powerpoint/besplatnye-fony-dlya-presentacii-powerpoint-4.jpg?ver=3.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1675" y="0"/>
            <a:ext cx="9675676" cy="71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285750" y="1500187"/>
            <a:ext cx="8715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libri"/>
              <a:buNone/>
            </a:pPr>
            <a:r>
              <a:rPr lang="en-US" sz="27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Безопасность поведения на воде</a:t>
            </a:r>
            <a:endParaRPr sz="1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2100" b="1" i="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     </a:t>
            </a:r>
            <a:endParaRPr sz="17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21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Главное условие безопасности –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21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купаться в сопровождении кого-то из взрослых.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2100" b="1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Необходимо объяснить ребенку, 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21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почему не следует купаться в незнакомом  месте…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21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(вода, дно, глубина)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21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    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 descr="http://7oom.ru/powerpoint/besplatnye-fony-dlya-presentacii-powerpoint-4.jpg?ver=3.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1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1362350" y="923425"/>
            <a:ext cx="7916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100" b="1">
                <a:solidFill>
                  <a:srgbClr val="FFFF00"/>
                </a:solidFill>
              </a:rPr>
              <a:t>                   </a:t>
            </a:r>
            <a:r>
              <a:rPr lang="en-US" sz="2100" b="1" i="0" u="none">
                <a:solidFill>
                  <a:srgbClr val="FF2E2E"/>
                </a:solidFill>
              </a:rPr>
              <a:t>Игры на воде опасны :</a:t>
            </a:r>
            <a:r>
              <a:rPr lang="en-US" sz="2100" b="1" i="0" u="none">
                <a:solidFill>
                  <a:schemeClr val="lt2"/>
                </a:solidFill>
              </a:rPr>
              <a:t/>
            </a:r>
            <a:br>
              <a:rPr lang="en-US" sz="2100" b="1" i="0" u="none">
                <a:solidFill>
                  <a:schemeClr val="lt2"/>
                </a:solidFill>
              </a:rPr>
            </a:br>
            <a:endParaRPr sz="1500">
              <a:solidFill>
                <a:schemeClr val="lt2"/>
              </a:solidFill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-US" sz="2000" b="1" i="0" u="none">
                <a:solidFill>
                  <a:srgbClr val="FFFF00"/>
                </a:solidFill>
              </a:rPr>
              <a:t>нельзя, даже играючи, "топить" своих друзей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-US" sz="2000" b="1" i="0" u="none">
                <a:solidFill>
                  <a:srgbClr val="FFFF00"/>
                </a:solidFill>
              </a:rPr>
              <a:t>"прятаться" под водой);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-US" sz="2000" b="1" i="0" u="none">
                <a:solidFill>
                  <a:srgbClr val="FFFF00"/>
                </a:solidFill>
              </a:rPr>
              <a:t>категорически запрещается прыгать в воду в не предназначенных для этого местах;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-US" sz="2000" b="1" i="0" u="none">
                <a:solidFill>
                  <a:srgbClr val="FFFF00"/>
                </a:solidFill>
              </a:rPr>
              <a:t>нельзя нырять и плавать в местах, заросших водорослями;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-US" sz="2000" b="1" i="0" u="none">
                <a:solidFill>
                  <a:srgbClr val="FFFF00"/>
                </a:solidFill>
              </a:rPr>
              <a:t>не следует без присмотра плавать на надувных матрасах и кругах;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•"/>
            </a:pPr>
            <a:r>
              <a:rPr lang="en-US" sz="2000" b="1" i="0" u="none">
                <a:solidFill>
                  <a:srgbClr val="FFFF00"/>
                </a:solidFill>
              </a:rPr>
              <a:t>не следует звать на помощь в шутку.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 descr="https://cdn.pixabay.com/photo/2013/07/18/15/09/clouds-164757_960_7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2143125" y="571500"/>
            <a:ext cx="5072062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Опасная высота</a:t>
            </a:r>
            <a:endParaRPr sz="20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Нужно прививать детям навыки поведения в ситуациях, чреватых получением травм.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Особую опасность представляют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открытые окна и балконы. </a:t>
            </a: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Дошкольники не должны оставаться одни в комнате с открытым окном, балконом.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Нельзя подставлять под ноги стул или иное приспособление у открытых окон.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287287" y="4094262"/>
            <a:ext cx="7000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2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Для детской безопасности:</a:t>
            </a: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/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доверяйте антимоскитным сеткам.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2.Если есть возможность выбора, ставьте окна, створки которых открываются в наклонное положение 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вертикальное или "зимнее" проветривание. 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открытых окон</a:t>
            </a: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 descr="http://m.mignews.com.ua/modules/news/images/articles/changing/1281047_480_3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84437" y="0"/>
            <a:ext cx="14041437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357187" y="500062"/>
            <a:ext cx="5572125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Прогулка в лес – это очень хороший отдых, который укрепляет здоровье, знакомит ребенка с родной природой.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Взрослые должны обязательно познакомить ребенка, какие лес может таить в себе опасность.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Расскажите ребенку о </a:t>
            </a:r>
            <a:r>
              <a:rPr lang="en-US" sz="2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ядовитых грибах и растениях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которые растут в лесу, на полях и лугах.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Объясните, что надо быть осторожными и отучиться от вредной привычки пробовать все подряд (ягоды, травинки). 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9" descr="http://m.mignews.com.ua/modules/news/images/articles/changing/1281047_480_3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57462" y="-242887"/>
            <a:ext cx="14041437" cy="73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428625" y="260350"/>
            <a:ext cx="5222875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Напоминайте ребенку, что ему ни в коем случае нельзя ходить по лесу одному, нужно держаться всегда рядом с родителями.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 что делать, если он чем-то увлекся и не заметил, как заблудился?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Объясните ребенку, что не нужно поддаваться панике и бежать, куда глаза глядят.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только потерял родителей, следует кричать громче, чтобы можно было найти друг друга по голосу, и оставаться на месте.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Малыш должен твердо знать, что его обязательно будут искать.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451</Words>
  <Application>Microsoft Office PowerPoint</Application>
  <PresentationFormat>Экран (4:3)</PresentationFormat>
  <Paragraphs>153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 открытых окон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при общении с животными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Марина Стюнина</cp:lastModifiedBy>
  <cp:revision>3</cp:revision>
  <dcterms:created xsi:type="dcterms:W3CDTF">2018-04-29T09:00:19Z</dcterms:created>
  <dcterms:modified xsi:type="dcterms:W3CDTF">2025-05-30T05:52:21Z</dcterms:modified>
</cp:coreProperties>
</file>