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58" r:id="rId4"/>
    <p:sldId id="259" r:id="rId5"/>
    <p:sldId id="260" r:id="rId6"/>
    <p:sldId id="263" r:id="rId7"/>
    <p:sldId id="261" r:id="rId8"/>
    <p:sldId id="262" r:id="rId9"/>
    <p:sldId id="264" r:id="rId10"/>
    <p:sldId id="266" r:id="rId11"/>
    <p:sldId id="267" r:id="rId12"/>
    <p:sldId id="268"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4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49" y="366713"/>
            <a:ext cx="1543051"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3" y="366713"/>
            <a:ext cx="4476751"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21.01.2024</a:t>
            </a:fld>
            <a:endParaRPr lang="ru-RU"/>
          </a:p>
        </p:txBody>
      </p:sp>
      <p:sp>
        <p:nvSpPr>
          <p:cNvPr id="5" name="Нижний колонтитул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Pictures\slide-0.jpg"/>
          <p:cNvPicPr>
            <a:picLocks noChangeAspect="1" noChangeArrowheads="1"/>
          </p:cNvPicPr>
          <p:nvPr/>
        </p:nvPicPr>
        <p:blipFill>
          <a:blip r:embed="rId2" cstate="print"/>
          <a:srcRect/>
          <a:stretch>
            <a:fillRect/>
          </a:stretch>
        </p:blipFill>
        <p:spPr bwMode="auto">
          <a:xfrm>
            <a:off x="0" y="0"/>
            <a:ext cx="9144000" cy="6801787"/>
          </a:xfrm>
          <a:prstGeom prst="rect">
            <a:avLst/>
          </a:prstGeom>
          <a:noFill/>
          <a:ln w="38100">
            <a:solidFill>
              <a:srgbClr val="00B0F0"/>
            </a:solidFill>
          </a:ln>
        </p:spPr>
      </p:pic>
      <p:sp>
        <p:nvSpPr>
          <p:cNvPr id="5" name="TextBox 4"/>
          <p:cNvSpPr txBox="1"/>
          <p:nvPr/>
        </p:nvSpPr>
        <p:spPr>
          <a:xfrm>
            <a:off x="4644008" y="5805264"/>
            <a:ext cx="3240360" cy="646331"/>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ru-RU" b="1" dirty="0" smtClean="0">
                <a:solidFill>
                  <a:schemeClr val="tx2">
                    <a:lumMod val="75000"/>
                  </a:schemeClr>
                </a:solidFill>
              </a:rPr>
              <a:t>Презентацию составила:</a:t>
            </a:r>
          </a:p>
          <a:p>
            <a:r>
              <a:rPr lang="ru-RU" b="1" dirty="0" smtClean="0">
                <a:solidFill>
                  <a:schemeClr val="tx2">
                    <a:lumMod val="75000"/>
                  </a:schemeClr>
                </a:solidFill>
              </a:rPr>
              <a:t>Воспитатель ВКК Панова И. В.</a:t>
            </a:r>
            <a:endParaRPr lang="ru-RU" b="1"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1043608" y="2492896"/>
            <a:ext cx="3888432" cy="2952328"/>
          </a:xfrm>
        </p:spPr>
        <p:txBody>
          <a:bodyPr>
            <a:normAutofit fontScale="90000"/>
          </a:bodyPr>
          <a:lstStyle/>
          <a:p>
            <a:r>
              <a:rPr lang="ru-RU" sz="2400" dirty="0" smtClean="0"/>
              <a:t>Автор теории решения</a:t>
            </a:r>
            <a:br>
              <a:rPr lang="ru-RU" sz="2400" dirty="0" smtClean="0"/>
            </a:br>
            <a:r>
              <a:rPr lang="ru-RU" sz="2400" dirty="0" smtClean="0"/>
              <a:t>изобретательских задач (</a:t>
            </a:r>
            <a:r>
              <a:rPr lang="ru-RU" sz="2400" b="1" dirty="0" smtClean="0"/>
              <a:t>ТРИЗ</a:t>
            </a:r>
            <a:r>
              <a:rPr lang="ru-RU" sz="2400" dirty="0" smtClean="0"/>
              <a:t>) и</a:t>
            </a:r>
            <a:br>
              <a:rPr lang="ru-RU" sz="2400" dirty="0" smtClean="0"/>
            </a:br>
            <a:r>
              <a:rPr lang="ru-RU" sz="2400" dirty="0" smtClean="0"/>
              <a:t>теории развития творческой</a:t>
            </a:r>
            <a:br>
              <a:rPr lang="ru-RU" sz="2400" dirty="0" smtClean="0"/>
            </a:br>
            <a:r>
              <a:rPr lang="ru-RU" sz="2400" dirty="0" smtClean="0"/>
              <a:t>личности (</a:t>
            </a:r>
            <a:r>
              <a:rPr lang="ru-RU" sz="2400" b="1" dirty="0" smtClean="0"/>
              <a:t>ТРТЛ</a:t>
            </a:r>
            <a:r>
              <a:rPr lang="ru-RU" sz="2400" dirty="0" smtClean="0"/>
              <a:t>) </a:t>
            </a:r>
            <a:br>
              <a:rPr lang="ru-RU" sz="2400" dirty="0" smtClean="0"/>
            </a:br>
            <a:r>
              <a:rPr lang="ru-RU" sz="2400" b="1" dirty="0" smtClean="0"/>
              <a:t>Генрих </a:t>
            </a:r>
            <a:r>
              <a:rPr lang="ru-RU" sz="2400" b="1" dirty="0" err="1" smtClean="0"/>
              <a:t>Альтшуллер</a:t>
            </a:r>
            <a:r>
              <a:rPr lang="ru-RU" sz="2400" dirty="0" smtClean="0"/>
              <a:t/>
            </a:r>
            <a:br>
              <a:rPr lang="ru-RU" sz="2400" dirty="0" smtClean="0"/>
            </a:br>
            <a:r>
              <a:rPr lang="ru-RU" sz="2400" dirty="0" smtClean="0"/>
              <a:t>получил первое авторское</a:t>
            </a:r>
            <a:br>
              <a:rPr lang="ru-RU" sz="2400" dirty="0" smtClean="0"/>
            </a:br>
            <a:r>
              <a:rPr lang="ru-RU" sz="2400" dirty="0" smtClean="0"/>
              <a:t>свидетельство </a:t>
            </a:r>
            <a:r>
              <a:rPr lang="ru-RU" sz="2400" b="1" dirty="0" smtClean="0"/>
              <a:t>в 17 лет.</a:t>
            </a:r>
            <a:endParaRPr lang="ru-RU" sz="2400" b="1" dirty="0"/>
          </a:p>
        </p:txBody>
      </p:sp>
      <p:pic>
        <p:nvPicPr>
          <p:cNvPr id="24578" name="Picture 2" descr="C:\Users\User\Pictures\Альтшуллер_ГС.jpg"/>
          <p:cNvPicPr>
            <a:picLocks noChangeAspect="1" noChangeArrowheads="1"/>
          </p:cNvPicPr>
          <p:nvPr/>
        </p:nvPicPr>
        <p:blipFill>
          <a:blip r:embed="rId3" cstate="print"/>
          <a:srcRect/>
          <a:stretch>
            <a:fillRect/>
          </a:stretch>
        </p:blipFill>
        <p:spPr bwMode="auto">
          <a:xfrm>
            <a:off x="5076056" y="1267607"/>
            <a:ext cx="3024336" cy="4040513"/>
          </a:xfrm>
          <a:prstGeom prst="rect">
            <a:avLst/>
          </a:prstGeom>
          <a:noFill/>
          <a:ln w="28575">
            <a:solidFill>
              <a:srgbClr val="A6248A"/>
            </a:solidFill>
          </a:ln>
        </p:spPr>
      </p:pic>
      <p:pic>
        <p:nvPicPr>
          <p:cNvPr id="24579" name="Picture 3" descr="C:\Users\User\Pictures\КАРТИНКА ТРИЗ.jpg"/>
          <p:cNvPicPr>
            <a:picLocks noChangeAspect="1" noChangeArrowheads="1"/>
          </p:cNvPicPr>
          <p:nvPr/>
        </p:nvPicPr>
        <p:blipFill>
          <a:blip r:embed="rId4" cstate="print"/>
          <a:srcRect/>
          <a:stretch>
            <a:fillRect/>
          </a:stretch>
        </p:blipFill>
        <p:spPr bwMode="auto">
          <a:xfrm>
            <a:off x="1331640" y="764704"/>
            <a:ext cx="3333750" cy="1809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1043608" y="692696"/>
            <a:ext cx="3888432" cy="3816424"/>
          </a:xfrm>
        </p:spPr>
        <p:txBody>
          <a:bodyPr>
            <a:noAutofit/>
          </a:bodyPr>
          <a:lstStyle/>
          <a:p>
            <a:r>
              <a:rPr lang="ru-RU" sz="2400" dirty="0" smtClean="0"/>
              <a:t/>
            </a:r>
            <a:br>
              <a:rPr lang="ru-RU" sz="2400" dirty="0" smtClean="0"/>
            </a:br>
            <a:endParaRPr lang="ru-RU" sz="2400" dirty="0"/>
          </a:p>
        </p:txBody>
      </p:sp>
      <p:sp>
        <p:nvSpPr>
          <p:cNvPr id="4" name="Прямоугольник 3"/>
          <p:cNvSpPr/>
          <p:nvPr/>
        </p:nvSpPr>
        <p:spPr>
          <a:xfrm>
            <a:off x="4932040" y="620686"/>
            <a:ext cx="3312368" cy="5262979"/>
          </a:xfrm>
          <a:prstGeom prst="rect">
            <a:avLst/>
          </a:prstGeom>
        </p:spPr>
        <p:txBody>
          <a:bodyPr wrap="square">
            <a:spAutoFit/>
          </a:bodyPr>
          <a:lstStyle/>
          <a:p>
            <a:r>
              <a:rPr lang="ru-RU" sz="2400" b="1" dirty="0" smtClean="0"/>
              <a:t>10-летняя</a:t>
            </a:r>
            <a:r>
              <a:rPr lang="ru-RU" sz="2400" dirty="0" smtClean="0"/>
              <a:t> москвичка </a:t>
            </a:r>
            <a:r>
              <a:rPr lang="ru-RU" sz="2400" b="1" dirty="0" smtClean="0"/>
              <a:t>Анастасия </a:t>
            </a:r>
            <a:r>
              <a:rPr lang="ru-RU" sz="2400" b="1" dirty="0" err="1" smtClean="0"/>
              <a:t>Родимина</a:t>
            </a:r>
            <a:r>
              <a:rPr lang="ru-RU" sz="2400" b="1" dirty="0" smtClean="0"/>
              <a:t> </a:t>
            </a:r>
            <a:r>
              <a:rPr lang="ru-RU" sz="2400" dirty="0" smtClean="0"/>
              <a:t>запатентовала собственное изобретение, став самым молодым изобретателем. </a:t>
            </a:r>
          </a:p>
          <a:p>
            <a:r>
              <a:rPr lang="ru-RU" sz="2400" dirty="0" smtClean="0"/>
              <a:t>Настя изобрела </a:t>
            </a:r>
            <a:r>
              <a:rPr lang="ru-RU" sz="2400" b="1" dirty="0" smtClean="0"/>
              <a:t>новый способ печатной графики.</a:t>
            </a:r>
            <a:r>
              <a:rPr lang="ru-RU" sz="2400" dirty="0" smtClean="0"/>
              <a:t/>
            </a:r>
            <a:br>
              <a:rPr lang="ru-RU" sz="2400" dirty="0" smtClean="0"/>
            </a:br>
            <a:r>
              <a:rPr lang="ru-RU" sz="2400" dirty="0" smtClean="0"/>
              <a:t>Своё изобретение основала на всем известной монотипии, </a:t>
            </a:r>
          </a:p>
          <a:p>
            <a:r>
              <a:rPr lang="ru-RU" sz="2400" dirty="0" smtClean="0"/>
              <a:t>или «</a:t>
            </a:r>
            <a:r>
              <a:rPr lang="ru-RU" sz="2400" dirty="0" err="1" smtClean="0"/>
              <a:t>кляксографии</a:t>
            </a:r>
            <a:r>
              <a:rPr lang="ru-RU" sz="2400" dirty="0" smtClean="0"/>
              <a:t>».</a:t>
            </a:r>
            <a:endParaRPr lang="ru-RU" sz="2400" dirty="0"/>
          </a:p>
        </p:txBody>
      </p:sp>
      <p:pic>
        <p:nvPicPr>
          <p:cNvPr id="23555" name="Picture 3" descr="C:\Users\User\Pictures\495_22922.jpg"/>
          <p:cNvPicPr>
            <a:picLocks noChangeAspect="1" noChangeArrowheads="1"/>
          </p:cNvPicPr>
          <p:nvPr/>
        </p:nvPicPr>
        <p:blipFill>
          <a:blip r:embed="rId3" cstate="print"/>
          <a:srcRect l="3730" r="8610"/>
          <a:stretch>
            <a:fillRect/>
          </a:stretch>
        </p:blipFill>
        <p:spPr bwMode="auto">
          <a:xfrm>
            <a:off x="1331640" y="3212976"/>
            <a:ext cx="3384376" cy="2985516"/>
          </a:xfrm>
          <a:prstGeom prst="rect">
            <a:avLst/>
          </a:prstGeom>
          <a:noFill/>
          <a:ln>
            <a:solidFill>
              <a:srgbClr val="A6248A"/>
            </a:solidFill>
          </a:ln>
        </p:spPr>
      </p:pic>
      <p:pic>
        <p:nvPicPr>
          <p:cNvPr id="23556" name="Picture 4" descr="C:\Users\User\Pictures\DETAIL_PICTURE_689828_70864370.jpg"/>
          <p:cNvPicPr>
            <a:picLocks noChangeAspect="1" noChangeArrowheads="1"/>
          </p:cNvPicPr>
          <p:nvPr/>
        </p:nvPicPr>
        <p:blipFill>
          <a:blip r:embed="rId4" cstate="print"/>
          <a:srcRect/>
          <a:stretch>
            <a:fillRect/>
          </a:stretch>
        </p:blipFill>
        <p:spPr bwMode="auto">
          <a:xfrm>
            <a:off x="1331640" y="548680"/>
            <a:ext cx="3360508" cy="2518612"/>
          </a:xfrm>
          <a:prstGeom prst="rect">
            <a:avLst/>
          </a:prstGeom>
          <a:noFill/>
          <a:ln>
            <a:solidFill>
              <a:srgbClr val="A6248A"/>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6" name="Заголовок 5"/>
          <p:cNvSpPr>
            <a:spLocks noGrp="1"/>
          </p:cNvSpPr>
          <p:nvPr>
            <p:ph type="ctrTitle"/>
          </p:nvPr>
        </p:nvSpPr>
        <p:spPr>
          <a:xfrm>
            <a:off x="1259632" y="908721"/>
            <a:ext cx="6336704" cy="2160239"/>
          </a:xfrm>
        </p:spPr>
        <p:txBody>
          <a:bodyPr>
            <a:noAutofit/>
          </a:bodyPr>
          <a:lstStyle/>
          <a:p>
            <a:r>
              <a:rPr lang="ru-RU" sz="2400" dirty="0" smtClean="0">
                <a:solidFill>
                  <a:schemeClr val="tx1"/>
                </a:solidFill>
              </a:rPr>
              <a:t>Все дети обладают большой фантазией, и каждый может стать изобретателем , если будет читать, мечтать, развивать своё воображение и мышление для новых открытий!</a:t>
            </a:r>
            <a:br>
              <a:rPr lang="ru-RU" sz="2400" dirty="0" smtClean="0">
                <a:solidFill>
                  <a:schemeClr val="tx1"/>
                </a:solidFill>
              </a:rPr>
            </a:br>
            <a:endParaRPr lang="ru-RU" sz="2400" dirty="0"/>
          </a:p>
        </p:txBody>
      </p:sp>
      <p:sp>
        <p:nvSpPr>
          <p:cNvPr id="5" name="Текст 4"/>
          <p:cNvSpPr>
            <a:spLocks noGrp="1"/>
          </p:cNvSpPr>
          <p:nvPr>
            <p:ph type="subTitle" idx="1"/>
          </p:nvPr>
        </p:nvSpPr>
        <p:spPr>
          <a:xfrm>
            <a:off x="1371600" y="2852936"/>
            <a:ext cx="6400800" cy="2785864"/>
          </a:xfrm>
        </p:spPr>
        <p:txBody>
          <a:bodyPr>
            <a:normAutofit/>
          </a:bodyPr>
          <a:lstStyle/>
          <a:p>
            <a:r>
              <a:rPr lang="ru-RU" sz="2400" b="1" dirty="0" smtClean="0">
                <a:solidFill>
                  <a:schemeClr val="tx1"/>
                </a:solidFill>
              </a:rPr>
              <a:t>Советуем прочитать:</a:t>
            </a:r>
          </a:p>
          <a:p>
            <a:pPr algn="l"/>
            <a:r>
              <a:rPr lang="ru-RU" sz="2400" dirty="0" smtClean="0">
                <a:solidFill>
                  <a:schemeClr val="tx1"/>
                </a:solidFill>
              </a:rPr>
              <a:t>Н. Носов «Приключения Незнайки в Солнечном городе» (отрывок, как Винтик и </a:t>
            </a:r>
            <a:r>
              <a:rPr lang="ru-RU" sz="2400" dirty="0" err="1" smtClean="0">
                <a:solidFill>
                  <a:schemeClr val="tx1"/>
                </a:solidFill>
              </a:rPr>
              <a:t>Шпунтик</a:t>
            </a:r>
            <a:r>
              <a:rPr lang="ru-RU" sz="2400" dirty="0" smtClean="0">
                <a:solidFill>
                  <a:schemeClr val="tx1"/>
                </a:solidFill>
              </a:rPr>
              <a:t> изобрели пылесос)</a:t>
            </a:r>
          </a:p>
          <a:p>
            <a:pPr algn="l"/>
            <a:r>
              <a:rPr lang="ru-RU" sz="2400" dirty="0" smtClean="0">
                <a:solidFill>
                  <a:schemeClr val="tx1"/>
                </a:solidFill>
              </a:rPr>
              <a:t>В. </a:t>
            </a:r>
            <a:r>
              <a:rPr lang="ru-RU" sz="2400" dirty="0" err="1" smtClean="0">
                <a:solidFill>
                  <a:schemeClr val="tx1"/>
                </a:solidFill>
              </a:rPr>
              <a:t>Сутеев</a:t>
            </a:r>
            <a:r>
              <a:rPr lang="ru-RU" sz="2400" dirty="0" smtClean="0">
                <a:solidFill>
                  <a:schemeClr val="tx1"/>
                </a:solidFill>
              </a:rPr>
              <a:t> «Разные колёса»</a:t>
            </a:r>
          </a:p>
          <a:p>
            <a:pPr algn="l"/>
            <a:r>
              <a:rPr lang="ru-RU" sz="2400" dirty="0" smtClean="0">
                <a:solidFill>
                  <a:schemeClr val="tx1"/>
                </a:solidFill>
              </a:rPr>
              <a:t>Перельман Я. «Занимательная математика»</a:t>
            </a:r>
            <a:endParaRPr lang="ru-RU"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899592" y="764704"/>
            <a:ext cx="7560840" cy="4680520"/>
          </a:xfrm>
        </p:spPr>
        <p:txBody>
          <a:bodyPr>
            <a:normAutofit/>
          </a:bodyPr>
          <a:lstStyle/>
          <a:p>
            <a:r>
              <a:rPr lang="ru-RU" sz="2800" dirty="0" smtClean="0"/>
              <a:t>Как говорится в мудром изречении – </a:t>
            </a:r>
            <a:br>
              <a:rPr lang="ru-RU" sz="2800" dirty="0" smtClean="0"/>
            </a:br>
            <a:r>
              <a:rPr lang="ru-RU" sz="2800" dirty="0" smtClean="0"/>
              <a:t>всё гениальное просто! </a:t>
            </a:r>
            <a:br>
              <a:rPr lang="ru-RU" sz="2800" dirty="0" smtClean="0"/>
            </a:br>
            <a:r>
              <a:rPr lang="ru-RU" sz="2800" dirty="0" smtClean="0"/>
              <a:t>А что может быть проще,</a:t>
            </a:r>
            <a:br>
              <a:rPr lang="ru-RU" sz="2800" dirty="0" smtClean="0"/>
            </a:br>
            <a:r>
              <a:rPr lang="ru-RU" sz="2800" dirty="0" smtClean="0"/>
              <a:t>и соответственно – гениальнее,</a:t>
            </a:r>
            <a:br>
              <a:rPr lang="ru-RU" sz="2800" dirty="0" smtClean="0"/>
            </a:br>
            <a:r>
              <a:rPr lang="ru-RU" sz="2800" dirty="0" smtClean="0"/>
              <a:t> чем детская мысль или </a:t>
            </a:r>
            <a:br>
              <a:rPr lang="ru-RU" sz="2800" dirty="0" smtClean="0"/>
            </a:br>
            <a:r>
              <a:rPr lang="ru-RU" sz="2800" dirty="0" smtClean="0"/>
              <a:t>рожденная в голове</a:t>
            </a:r>
            <a:br>
              <a:rPr lang="ru-RU" sz="2800" dirty="0" smtClean="0"/>
            </a:br>
            <a:r>
              <a:rPr lang="ru-RU" sz="2800" dirty="0" smtClean="0"/>
              <a:t>ребенка идея.</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4" name="Заголовок 3"/>
          <p:cNvSpPr>
            <a:spLocks noGrp="1"/>
          </p:cNvSpPr>
          <p:nvPr>
            <p:ph type="title"/>
          </p:nvPr>
        </p:nvSpPr>
        <p:spPr>
          <a:xfrm>
            <a:off x="899592" y="476672"/>
            <a:ext cx="7344816" cy="5976664"/>
          </a:xfrm>
        </p:spPr>
        <p:txBody>
          <a:bodyPr>
            <a:noAutofit/>
          </a:bodyPr>
          <a:lstStyle/>
          <a:p>
            <a:r>
              <a:rPr lang="ru-RU" sz="2000" dirty="0" smtClean="0"/>
              <a:t/>
            </a:r>
            <a:br>
              <a:rPr lang="ru-RU" sz="2000" dirty="0" smtClean="0"/>
            </a:br>
            <a:r>
              <a:rPr lang="ru-RU" sz="2000" dirty="0" smtClean="0"/>
              <a:t/>
            </a:r>
            <a:br>
              <a:rPr lang="ru-RU" sz="2000" dirty="0" smtClean="0"/>
            </a:br>
            <a:r>
              <a:rPr lang="ru-RU" sz="2400" dirty="0" smtClean="0"/>
              <a:t>День </a:t>
            </a:r>
            <a:r>
              <a:rPr lang="ru-RU" sz="2400" dirty="0"/>
              <a:t>детских изобретений или, как его еще называют, </a:t>
            </a:r>
            <a:r>
              <a:rPr lang="ru-RU" sz="2400" b="1" dirty="0"/>
              <a:t>День детей-изобретателей </a:t>
            </a:r>
            <a:r>
              <a:rPr lang="ru-RU" sz="2400" dirty="0"/>
              <a:t>отмечается ежегодно </a:t>
            </a:r>
            <a:r>
              <a:rPr lang="ru-RU" sz="2400" dirty="0" smtClean="0"/>
              <a:t/>
            </a:r>
            <a:br>
              <a:rPr lang="ru-RU" sz="2400" dirty="0" smtClean="0"/>
            </a:br>
            <a:r>
              <a:rPr lang="ru-RU" sz="2400" dirty="0" smtClean="0"/>
              <a:t>в </a:t>
            </a:r>
            <a:r>
              <a:rPr lang="ru-RU" sz="2400" dirty="0"/>
              <a:t>середине зимы, </a:t>
            </a:r>
            <a:r>
              <a:rPr lang="ru-RU" sz="2400" b="1" dirty="0"/>
              <a:t>17 января.</a:t>
            </a:r>
            <a:r>
              <a:rPr lang="ru-RU" sz="2400" dirty="0"/>
              <a:t/>
            </a:r>
            <a:br>
              <a:rPr lang="ru-RU" sz="2400" dirty="0"/>
            </a:br>
            <a:r>
              <a:rPr lang="ru-RU" sz="2400" dirty="0"/>
              <a:t>Дети-изобретатели - это не веяние 21 века, как многие могут предположить, они были всегда. Множество детей по всему миру ежедневно и ежечасно имеют возможность, иногда даже сами того не понимая, изобрести для человечества просто </a:t>
            </a:r>
            <a:r>
              <a:rPr lang="ru-RU" sz="2400" dirty="0" smtClean="0"/>
              <a:t>необходимые</a:t>
            </a:r>
            <a:br>
              <a:rPr lang="ru-RU" sz="2400" dirty="0" smtClean="0"/>
            </a:br>
            <a:r>
              <a:rPr lang="ru-RU" sz="2400" dirty="0" smtClean="0"/>
              <a:t>в </a:t>
            </a:r>
            <a:r>
              <a:rPr lang="ru-RU" sz="2400" dirty="0"/>
              <a:t>последующем вещи.</a:t>
            </a:r>
            <a:br>
              <a:rPr lang="ru-RU" sz="2400" dirty="0"/>
            </a:br>
            <a:r>
              <a:rPr lang="ru-RU" sz="2400" dirty="0"/>
              <a:t> Снегоход, водные лыжи, фруктовый лед, батут, бумажный пакет, перчатки без пальцев – вещи, которые изобрели дети.</a:t>
            </a:r>
            <a:br>
              <a:rPr lang="ru-RU" sz="2400" dirty="0"/>
            </a:br>
            <a:r>
              <a:rPr lang="ru-RU" sz="2400" dirty="0" smtClean="0"/>
              <a:t> Это </a:t>
            </a:r>
            <a:r>
              <a:rPr lang="ru-RU" sz="2400" dirty="0"/>
              <a:t>вполне обосновано, ведь детское мышление и воображение, еще не засорено </a:t>
            </a:r>
            <a:r>
              <a:rPr lang="ru-RU" sz="2400"/>
              <a:t>стереотипами </a:t>
            </a:r>
            <a:r>
              <a:rPr lang="ru-RU" sz="2400" smtClean="0"/>
              <a:t/>
            </a:r>
            <a:br>
              <a:rPr lang="ru-RU" sz="2400" smtClean="0"/>
            </a:br>
            <a:r>
              <a:rPr lang="ru-RU" sz="2400" smtClean="0"/>
              <a:t>и </a:t>
            </a:r>
            <a:r>
              <a:rPr lang="ru-RU" sz="2400" dirty="0"/>
              <a:t>рекламой. Для детей не существует слова «невозможно».</a:t>
            </a:r>
            <a:r>
              <a:rPr lang="ru-RU" sz="2000" dirty="0"/>
              <a:t/>
            </a:r>
            <a:br>
              <a:rPr lang="ru-RU" sz="2000" dirty="0"/>
            </a:br>
            <a:r>
              <a:rPr lang="ru-RU" sz="2000" dirty="0"/>
              <a:t/>
            </a:r>
            <a:br>
              <a:rPr lang="ru-RU" sz="2000" dirty="0"/>
            </a:b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683568" y="404664"/>
            <a:ext cx="8003232" cy="720080"/>
          </a:xfrm>
        </p:spPr>
        <p:txBody>
          <a:bodyPr>
            <a:normAutofit fontScale="90000"/>
          </a:bodyPr>
          <a:lstStyle/>
          <a:p>
            <a:r>
              <a:rPr lang="ru-RU" sz="2700" dirty="0" smtClean="0"/>
              <a:t/>
            </a:r>
            <a:br>
              <a:rPr lang="ru-RU" sz="2700" dirty="0" smtClean="0"/>
            </a:br>
            <a:r>
              <a:rPr lang="ru-RU" sz="2700" b="1" dirty="0" smtClean="0"/>
              <a:t>СЕМЬ САМЫХ ИЗВЕСТНЫХ ДЕТСКИХ ИЗОБРЕТЕНИЙ</a:t>
            </a:r>
            <a:r>
              <a:rPr lang="ru-RU" sz="2700" dirty="0" smtClean="0"/>
              <a:t/>
            </a:r>
            <a:br>
              <a:rPr lang="ru-RU" sz="2700" dirty="0" smtClean="0"/>
            </a:br>
            <a:endParaRPr lang="ru-RU" dirty="0"/>
          </a:p>
        </p:txBody>
      </p:sp>
      <p:sp>
        <p:nvSpPr>
          <p:cNvPr id="3" name="Подзаголовок 2"/>
          <p:cNvSpPr>
            <a:spLocks noGrp="1"/>
          </p:cNvSpPr>
          <p:nvPr>
            <p:ph sz="half" idx="1"/>
          </p:nvPr>
        </p:nvSpPr>
        <p:spPr>
          <a:xfrm>
            <a:off x="683568" y="980729"/>
            <a:ext cx="4104456" cy="5526614"/>
          </a:xfrm>
        </p:spPr>
        <p:txBody>
          <a:bodyPr>
            <a:noAutofit/>
          </a:bodyPr>
          <a:lstStyle/>
          <a:p>
            <a:pPr>
              <a:buNone/>
            </a:pPr>
            <a:r>
              <a:rPr lang="ru-RU" sz="2400" dirty="0" smtClean="0"/>
              <a:t>     1. </a:t>
            </a:r>
            <a:r>
              <a:rPr lang="ru-RU" sz="2200" dirty="0" smtClean="0"/>
              <a:t>В </a:t>
            </a:r>
            <a:r>
              <a:rPr lang="ru-RU" sz="2200" b="1" dirty="0" smtClean="0"/>
              <a:t>1926</a:t>
            </a:r>
            <a:r>
              <a:rPr lang="ru-RU" sz="2200" dirty="0" smtClean="0"/>
              <a:t> году американец </a:t>
            </a:r>
            <a:r>
              <a:rPr lang="ru-RU" sz="2200" b="1" dirty="0" err="1" smtClean="0"/>
              <a:t>Бенни</a:t>
            </a:r>
            <a:r>
              <a:rPr lang="ru-RU" sz="2200" b="1" dirty="0" smtClean="0"/>
              <a:t> Бенсон</a:t>
            </a:r>
            <a:r>
              <a:rPr lang="ru-RU" sz="2200" dirty="0" smtClean="0"/>
              <a:t>, которому на тот момент было всего 13 лет, стал автором не чего-нибудь, а государственного </a:t>
            </a:r>
            <a:r>
              <a:rPr lang="ru-RU" sz="2200" b="1" dirty="0" smtClean="0"/>
              <a:t>флага Аляски. </a:t>
            </a:r>
          </a:p>
          <a:p>
            <a:pPr>
              <a:buNone/>
            </a:pPr>
            <a:r>
              <a:rPr lang="ru-RU" sz="2200" dirty="0" smtClean="0"/>
              <a:t>     Его эскиз, отправленный на тематический конкурс, стал самым лучшим и до сих пор изображен на флаге этой территории. К победе в конкурсе мальчика привел рисунок созвездия Большой Медведицы и Полярной звезды на синем фоне. </a:t>
            </a:r>
          </a:p>
          <a:p>
            <a:pPr>
              <a:buNone/>
            </a:pPr>
            <a:r>
              <a:rPr lang="ru-RU" sz="2200" dirty="0" smtClean="0"/>
              <a:t> </a:t>
            </a:r>
            <a:endParaRPr lang="ru-RU" sz="2200" dirty="0"/>
          </a:p>
        </p:txBody>
      </p:sp>
      <p:pic>
        <p:nvPicPr>
          <p:cNvPr id="6" name="Picture 2" descr="C:\Users\Public\Pictures\фото Екатеринбург\ДЛЯ Марины , МИХ\Flag_of_Alaska.svg.png"/>
          <p:cNvPicPr>
            <a:picLocks noGrp="1" noChangeAspect="1" noChangeArrowheads="1"/>
          </p:cNvPicPr>
          <p:nvPr>
            <p:ph sz="half" idx="2"/>
          </p:nvPr>
        </p:nvPicPr>
        <p:blipFill>
          <a:blip r:embed="rId3" cstate="print"/>
          <a:stretch>
            <a:fillRect/>
          </a:stretch>
        </p:blipFill>
        <p:spPr bwMode="auto">
          <a:xfrm>
            <a:off x="4932040" y="2276872"/>
            <a:ext cx="3246191" cy="2052228"/>
          </a:xfrm>
          <a:prstGeom prst="rect">
            <a:avLst/>
          </a:prstGeom>
          <a:noFill/>
          <a:ln w="28575">
            <a:solidFill>
              <a:srgbClr val="A6248A"/>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755576" y="188640"/>
            <a:ext cx="7776864" cy="4050450"/>
          </a:xfrm>
        </p:spPr>
        <p:txBody>
          <a:bodyPr>
            <a:noAutofit/>
          </a:bodyPr>
          <a:lstStyle/>
          <a:p>
            <a:r>
              <a:rPr lang="ru-RU" sz="2200" dirty="0" smtClean="0"/>
              <a:t/>
            </a:r>
            <a:br>
              <a:rPr lang="ru-RU" sz="2200" dirty="0" smtClean="0"/>
            </a:br>
            <a:r>
              <a:rPr lang="ru-RU" sz="2200" dirty="0" smtClean="0"/>
              <a:t/>
            </a:r>
            <a:br>
              <a:rPr lang="ru-RU" sz="2200" dirty="0" smtClean="0"/>
            </a:br>
            <a:r>
              <a:rPr lang="ru-RU" sz="2200" dirty="0" smtClean="0">
                <a:latin typeface="+mn-lt"/>
              </a:rPr>
              <a:t>2. Стильная и теплая альтернатива шапкам и платкам </a:t>
            </a:r>
            <a:r>
              <a:rPr lang="ru-RU" sz="2200" b="1" dirty="0" smtClean="0">
                <a:latin typeface="+mn-lt"/>
              </a:rPr>
              <a:t>- меховые наушники </a:t>
            </a:r>
            <a:r>
              <a:rPr lang="ru-RU" sz="2200" dirty="0" smtClean="0">
                <a:latin typeface="+mn-lt"/>
              </a:rPr>
              <a:t>– тоже придумал ребенок. </a:t>
            </a:r>
            <a:br>
              <a:rPr lang="ru-RU" sz="2200" dirty="0" smtClean="0">
                <a:latin typeface="+mn-lt"/>
              </a:rPr>
            </a:br>
            <a:r>
              <a:rPr lang="ru-RU" sz="2200" dirty="0" smtClean="0">
                <a:latin typeface="+mn-lt"/>
              </a:rPr>
              <a:t>Его имя — </a:t>
            </a:r>
            <a:r>
              <a:rPr lang="ru-RU" sz="2200" b="1" dirty="0" smtClean="0">
                <a:latin typeface="+mn-lt"/>
              </a:rPr>
              <a:t>Честер </a:t>
            </a:r>
            <a:r>
              <a:rPr lang="ru-RU" sz="2200" b="1" dirty="0" err="1" smtClean="0">
                <a:latin typeface="+mn-lt"/>
              </a:rPr>
              <a:t>Гринвуд</a:t>
            </a:r>
            <a:r>
              <a:rPr lang="ru-RU" sz="2200" dirty="0" smtClean="0">
                <a:latin typeface="+mn-lt"/>
              </a:rPr>
              <a:t>. Свое изобретение американский пятнадцатилетний подросток из штата Мэн придумал в </a:t>
            </a:r>
            <a:r>
              <a:rPr lang="ru-RU" sz="2200" b="1" dirty="0" smtClean="0">
                <a:latin typeface="+mn-lt"/>
              </a:rPr>
              <a:t>1873</a:t>
            </a:r>
            <a:r>
              <a:rPr lang="ru-RU" sz="2200" dirty="0" smtClean="0">
                <a:latin typeface="+mn-lt"/>
              </a:rPr>
              <a:t> году из практических соображений. Мальчик очень не любил шапки, но зато любил проводить морозные дни на ледовом катке. После нескольких раз, когда Честер отмораживал свои уши на холоде, он решил защитить их с помощью матерчатых наушников. На бумаге он разработал дизайн будущих наушников и принес рисунок портному. «Что это за цирк?», - засмеялся тот. Но мальчик настоял на своем, и через несколько дней на катке появился уже в наушниках. </a:t>
            </a:r>
            <a:br>
              <a:rPr lang="ru-RU" sz="2200" dirty="0" smtClean="0">
                <a:latin typeface="+mn-lt"/>
              </a:rPr>
            </a:br>
            <a:r>
              <a:rPr lang="ru-RU" sz="2200" dirty="0" smtClean="0">
                <a:latin typeface="+mn-lt"/>
              </a:rPr>
              <a:t>Позднее он запатентовал свое изобретение.</a:t>
            </a:r>
            <a:r>
              <a:rPr lang="ru-RU" sz="2000" dirty="0" smtClean="0"/>
              <a:t/>
            </a:r>
            <a:br>
              <a:rPr lang="ru-RU" sz="2000" dirty="0" smtClean="0"/>
            </a:br>
            <a:endParaRPr lang="ru-RU" sz="2000" dirty="0"/>
          </a:p>
        </p:txBody>
      </p:sp>
      <p:pic>
        <p:nvPicPr>
          <p:cNvPr id="2050" name="Picture 2" descr="C:\Users\User\Pictures\unnamed.jpg"/>
          <p:cNvPicPr>
            <a:picLocks noGrp="1" noChangeAspect="1" noChangeArrowheads="1"/>
          </p:cNvPicPr>
          <p:nvPr>
            <p:ph idx="1"/>
          </p:nvPr>
        </p:nvPicPr>
        <p:blipFill>
          <a:blip r:embed="rId3" cstate="print"/>
          <a:srcRect/>
          <a:stretch>
            <a:fillRect/>
          </a:stretch>
        </p:blipFill>
        <p:spPr bwMode="auto">
          <a:xfrm>
            <a:off x="2483768" y="4581128"/>
            <a:ext cx="3744416" cy="1733256"/>
          </a:xfrm>
          <a:prstGeom prst="rect">
            <a:avLst/>
          </a:prstGeom>
          <a:noFill/>
          <a:ln w="28575">
            <a:solidFill>
              <a:srgbClr val="A6248A"/>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6" name="Текст 5"/>
          <p:cNvSpPr>
            <a:spLocks noGrp="1"/>
          </p:cNvSpPr>
          <p:nvPr>
            <p:ph type="body" sz="half" idx="4294967295"/>
          </p:nvPr>
        </p:nvSpPr>
        <p:spPr>
          <a:xfrm>
            <a:off x="635562" y="332656"/>
            <a:ext cx="4512503" cy="6325320"/>
          </a:xfrm>
        </p:spPr>
        <p:txBody>
          <a:bodyPr>
            <a:normAutofit/>
          </a:bodyPr>
          <a:lstStyle/>
          <a:p>
            <a:pPr>
              <a:buNone/>
            </a:pPr>
            <a:r>
              <a:rPr lang="ru-RU" sz="2200" dirty="0"/>
              <a:t>3. Трехлетний мальчик </a:t>
            </a:r>
            <a:r>
              <a:rPr lang="ru-RU" sz="2200" b="1" dirty="0"/>
              <a:t>Луи Брайль </a:t>
            </a:r>
            <a:r>
              <a:rPr lang="ru-RU" sz="2200" dirty="0"/>
              <a:t>потерял зрение в результате </a:t>
            </a:r>
            <a:r>
              <a:rPr lang="ru-RU" sz="2200" dirty="0" smtClean="0"/>
              <a:t>несчастного случая</a:t>
            </a:r>
            <a:r>
              <a:rPr lang="ru-RU" sz="2200" dirty="0"/>
              <a:t>, а в 15 лет, в </a:t>
            </a:r>
            <a:r>
              <a:rPr lang="ru-RU" sz="2200" b="1" dirty="0"/>
              <a:t>1825 году</a:t>
            </a:r>
            <a:r>
              <a:rPr lang="ru-RU" sz="2200" dirty="0"/>
              <a:t>, он придумал и ввел в применение одно из </a:t>
            </a:r>
            <a:r>
              <a:rPr lang="ru-RU" sz="2200" dirty="0" smtClean="0"/>
              <a:t>самых знаменитых </a:t>
            </a:r>
            <a:r>
              <a:rPr lang="ru-RU" sz="2200" dirty="0"/>
              <a:t>и полезных изобретений </a:t>
            </a:r>
            <a:r>
              <a:rPr lang="ru-RU" sz="2200" b="1" dirty="0"/>
              <a:t>- рельефно-точечный тактильный </a:t>
            </a:r>
            <a:r>
              <a:rPr lang="ru-RU" sz="2200" b="1" dirty="0" smtClean="0"/>
              <a:t>шрифт, </a:t>
            </a:r>
            <a:r>
              <a:rPr lang="ru-RU" sz="2200" dirty="0" smtClean="0"/>
              <a:t>предназначенный </a:t>
            </a:r>
            <a:r>
              <a:rPr lang="ru-RU" sz="2200" dirty="0"/>
              <a:t>для чтения и письма слепыми людьми. Этот шрифт назвали его именем.</a:t>
            </a:r>
          </a:p>
          <a:p>
            <a:pPr>
              <a:buNone/>
            </a:pPr>
            <a:r>
              <a:rPr lang="ru-RU" sz="2200" dirty="0"/>
              <a:t>Тем самым он изменил жизнь миллионов. </a:t>
            </a:r>
            <a:r>
              <a:rPr lang="ru-RU" sz="2200" b="1" dirty="0"/>
              <a:t>Шрифт Брайля </a:t>
            </a:r>
            <a:r>
              <a:rPr lang="ru-RU" sz="2200" dirty="0"/>
              <a:t>и сегодня остается бесценным инструментом обучения и коммуникации незрячих, адаптированным для множества  языков</a:t>
            </a:r>
          </a:p>
          <a:p>
            <a:endParaRPr lang="ru-RU" dirty="0"/>
          </a:p>
        </p:txBody>
      </p:sp>
      <p:pic>
        <p:nvPicPr>
          <p:cNvPr id="11" name="Рисунок 10" descr="C:\Users\User\Downloads\img9.jpg"/>
          <p:cNvPicPr/>
          <p:nvPr/>
        </p:nvPicPr>
        <p:blipFill>
          <a:blip r:embed="rId3" cstate="print"/>
          <a:srcRect l="10013" t="29911" r="52343" b="15165"/>
          <a:stretch>
            <a:fillRect/>
          </a:stretch>
        </p:blipFill>
        <p:spPr bwMode="auto">
          <a:xfrm>
            <a:off x="5004048" y="1916832"/>
            <a:ext cx="3168352" cy="2952328"/>
          </a:xfrm>
          <a:prstGeom prst="rect">
            <a:avLst/>
          </a:prstGeom>
          <a:noFill/>
          <a:ln w="38100">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4" name="Заголовок 3"/>
          <p:cNvSpPr>
            <a:spLocks noGrp="1"/>
          </p:cNvSpPr>
          <p:nvPr>
            <p:ph type="title"/>
          </p:nvPr>
        </p:nvSpPr>
        <p:spPr>
          <a:xfrm>
            <a:off x="683568" y="332656"/>
            <a:ext cx="7632848" cy="4032448"/>
          </a:xfrm>
        </p:spPr>
        <p:txBody>
          <a:bodyPr>
            <a:noAutofit/>
          </a:bodyPr>
          <a:lstStyle/>
          <a:p>
            <a:r>
              <a:rPr lang="ru-RU" sz="2200" dirty="0" smtClean="0"/>
              <a:t/>
            </a:r>
            <a:br>
              <a:rPr lang="ru-RU" sz="2200" dirty="0" smtClean="0"/>
            </a:br>
            <a:r>
              <a:rPr lang="ru-RU" sz="2200" dirty="0" smtClean="0"/>
              <a:t>4</a:t>
            </a:r>
            <a:r>
              <a:rPr lang="ru-RU" sz="2200" dirty="0">
                <a:latin typeface="+mn-lt"/>
              </a:rPr>
              <a:t>. Есть легенда, что в </a:t>
            </a:r>
            <a:r>
              <a:rPr lang="ru-RU" sz="2200" b="1" dirty="0">
                <a:latin typeface="+mn-lt"/>
              </a:rPr>
              <a:t>1905</a:t>
            </a:r>
            <a:r>
              <a:rPr lang="ru-RU" sz="2200" dirty="0">
                <a:latin typeface="+mn-lt"/>
              </a:rPr>
              <a:t> году морозной зимой маленький мальчик по </a:t>
            </a:r>
            <a:r>
              <a:rPr lang="ru-RU" sz="2200" dirty="0" smtClean="0">
                <a:latin typeface="+mn-lt"/>
              </a:rPr>
              <a:t>имени </a:t>
            </a:r>
            <a:r>
              <a:rPr lang="ru-RU" sz="2200" b="1" dirty="0" smtClean="0">
                <a:latin typeface="+mn-lt"/>
              </a:rPr>
              <a:t>Фрэнк </a:t>
            </a:r>
            <a:r>
              <a:rPr lang="ru-RU" sz="2200" b="1" dirty="0" err="1">
                <a:latin typeface="+mn-lt"/>
              </a:rPr>
              <a:t>Эпперсон</a:t>
            </a:r>
            <a:r>
              <a:rPr lang="ru-RU" sz="2200" b="1" dirty="0">
                <a:latin typeface="+mn-lt"/>
              </a:rPr>
              <a:t> </a:t>
            </a:r>
            <a:r>
              <a:rPr lang="ru-RU" sz="2200" dirty="0">
                <a:latin typeface="+mn-lt"/>
              </a:rPr>
              <a:t>пил лимонад на крыльце своего дома. В стаканчике была палочка для перемешивания. Мальчик не допил лимонад и пошел спать, оставив стакан на улице. А когда утром вышел на крыльцо, обнаружил, что сок замерз и превратился в ледяной цилиндр на палочке. Фрэнк стал оставлять так лимонад на улице специально и угощать друзей. В 1923 году Фрэнк </a:t>
            </a:r>
            <a:r>
              <a:rPr lang="ru-RU" sz="2200" dirty="0" err="1">
                <a:latin typeface="+mn-lt"/>
              </a:rPr>
              <a:t>Эпперсон</a:t>
            </a:r>
            <a:r>
              <a:rPr lang="ru-RU" sz="2200" dirty="0">
                <a:latin typeface="+mn-lt"/>
              </a:rPr>
              <a:t> уже был владельцем лавки по продаже прохладительных напитков. </a:t>
            </a:r>
            <a:r>
              <a:rPr lang="ru-RU" sz="2200" dirty="0" smtClean="0">
                <a:latin typeface="+mn-lt"/>
              </a:rPr>
              <a:t/>
            </a:r>
            <a:br>
              <a:rPr lang="ru-RU" sz="2200" dirty="0" smtClean="0">
                <a:latin typeface="+mn-lt"/>
              </a:rPr>
            </a:br>
            <a:r>
              <a:rPr lang="ru-RU" sz="2200" dirty="0" smtClean="0">
                <a:latin typeface="+mn-lt"/>
              </a:rPr>
              <a:t>И </a:t>
            </a:r>
            <a:r>
              <a:rPr lang="ru-RU" sz="2200" dirty="0">
                <a:latin typeface="+mn-lt"/>
              </a:rPr>
              <a:t>одновременно начинает готовить </a:t>
            </a:r>
            <a:r>
              <a:rPr lang="ru-RU" sz="2200" b="1" dirty="0">
                <a:latin typeface="+mn-lt"/>
              </a:rPr>
              <a:t>замороженный лимонад на </a:t>
            </a:r>
            <a:r>
              <a:rPr lang="ru-RU" sz="2200" b="1" dirty="0" smtClean="0">
                <a:latin typeface="+mn-lt"/>
              </a:rPr>
              <a:t>палочке, </a:t>
            </a:r>
            <a:r>
              <a:rPr lang="ru-RU" sz="2200" dirty="0" smtClean="0">
                <a:latin typeface="+mn-lt"/>
              </a:rPr>
              <a:t>который популярен по сей день.</a:t>
            </a:r>
            <a:r>
              <a:rPr lang="ru-RU" sz="2200" dirty="0"/>
              <a:t/>
            </a:r>
            <a:br>
              <a:rPr lang="ru-RU" sz="2200" dirty="0"/>
            </a:br>
            <a:endParaRPr lang="ru-RU" sz="2200" dirty="0"/>
          </a:p>
        </p:txBody>
      </p:sp>
      <p:pic>
        <p:nvPicPr>
          <p:cNvPr id="5" name="Рисунок 4" descr="C:\Users\User\Pictures\раскраски профессии\slide-8.jpg"/>
          <p:cNvPicPr/>
          <p:nvPr/>
        </p:nvPicPr>
        <p:blipFill>
          <a:blip r:embed="rId3" cstate="print"/>
          <a:srcRect l="1519" t="2027" r="38074" b="60811"/>
          <a:stretch>
            <a:fillRect/>
          </a:stretch>
        </p:blipFill>
        <p:spPr bwMode="auto">
          <a:xfrm>
            <a:off x="2051720" y="4365104"/>
            <a:ext cx="468052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971600" y="404664"/>
            <a:ext cx="7344816" cy="3168352"/>
          </a:xfrm>
        </p:spPr>
        <p:txBody>
          <a:bodyPr>
            <a:normAutofit/>
          </a:bodyPr>
          <a:lstStyle/>
          <a:p>
            <a:pPr algn="l"/>
            <a:r>
              <a:rPr lang="ru-RU" sz="2200" dirty="0">
                <a:latin typeface="+mn-lt"/>
              </a:rPr>
              <a:t>5. А вы знали, что </a:t>
            </a:r>
            <a:r>
              <a:rPr lang="ru-RU" sz="2200" b="1" dirty="0">
                <a:latin typeface="+mn-lt"/>
              </a:rPr>
              <a:t>батут — </a:t>
            </a:r>
            <a:r>
              <a:rPr lang="ru-RU" sz="2200" dirty="0">
                <a:latin typeface="+mn-lt"/>
              </a:rPr>
              <a:t>это тоже изобретение ребенка? </a:t>
            </a:r>
            <a:r>
              <a:rPr lang="ru-RU" sz="2200" dirty="0" smtClean="0">
                <a:latin typeface="+mn-lt"/>
              </a:rPr>
              <a:t/>
            </a:r>
            <a:br>
              <a:rPr lang="ru-RU" sz="2200" dirty="0" smtClean="0">
                <a:latin typeface="+mn-lt"/>
              </a:rPr>
            </a:br>
            <a:r>
              <a:rPr lang="ru-RU" sz="2200" dirty="0" smtClean="0">
                <a:latin typeface="+mn-lt"/>
              </a:rPr>
              <a:t>Это </a:t>
            </a:r>
            <a:r>
              <a:rPr lang="ru-RU" sz="2200" dirty="0">
                <a:latin typeface="+mn-lt"/>
              </a:rPr>
              <a:t>случилось в </a:t>
            </a:r>
            <a:r>
              <a:rPr lang="ru-RU" sz="2200" b="1" dirty="0" smtClean="0">
                <a:latin typeface="+mn-lt"/>
              </a:rPr>
              <a:t>1930 </a:t>
            </a:r>
            <a:r>
              <a:rPr lang="ru-RU" sz="2200" dirty="0" smtClean="0">
                <a:latin typeface="+mn-lt"/>
              </a:rPr>
              <a:t>году</a:t>
            </a:r>
            <a:r>
              <a:rPr lang="ru-RU" sz="2200" dirty="0">
                <a:latin typeface="+mn-lt"/>
              </a:rPr>
              <a:t>. 16-летний подросток </a:t>
            </a:r>
            <a:r>
              <a:rPr lang="ru-RU" sz="2200" b="1" dirty="0">
                <a:latin typeface="+mn-lt"/>
              </a:rPr>
              <a:t>Джордж </a:t>
            </a:r>
            <a:r>
              <a:rPr lang="ru-RU" sz="2200" b="1" dirty="0" err="1">
                <a:latin typeface="+mn-lt"/>
              </a:rPr>
              <a:t>Ниссен</a:t>
            </a:r>
            <a:r>
              <a:rPr lang="ru-RU" sz="2200" b="1" dirty="0">
                <a:latin typeface="+mn-lt"/>
              </a:rPr>
              <a:t> </a:t>
            </a:r>
            <a:r>
              <a:rPr lang="ru-RU" sz="2200" dirty="0">
                <a:latin typeface="+mn-lt"/>
              </a:rPr>
              <a:t>пришел посмотреть выступления воздушных гимнастов. Он заметил, что при завершении упражнений спортсмены приземляются на страховочную сетку. Увиденное подтолкнуло мальчика придумать и сделать установку, на которой можно бы было подпрыгивать и выполнять различные трюки в воздухе.</a:t>
            </a:r>
            <a:r>
              <a:rPr lang="ru-RU" sz="2400" dirty="0"/>
              <a:t/>
            </a:r>
            <a:br>
              <a:rPr lang="ru-RU" sz="2400" dirty="0"/>
            </a:br>
            <a:endParaRPr lang="ru-RU" sz="2400" dirty="0"/>
          </a:p>
        </p:txBody>
      </p:sp>
      <p:pic>
        <p:nvPicPr>
          <p:cNvPr id="3" name="Рисунок 2" descr="C:\Users\User\Pictures\img4.jpg"/>
          <p:cNvPicPr/>
          <p:nvPr/>
        </p:nvPicPr>
        <p:blipFill>
          <a:blip r:embed="rId3" cstate="print"/>
          <a:srcRect l="18846" t="6960" r="18124" b="44062"/>
          <a:stretch>
            <a:fillRect/>
          </a:stretch>
        </p:blipFill>
        <p:spPr bwMode="auto">
          <a:xfrm>
            <a:off x="1763688" y="3429000"/>
            <a:ext cx="5328592" cy="2520280"/>
          </a:xfrm>
          <a:prstGeom prst="rect">
            <a:avLst/>
          </a:prstGeom>
          <a:noFill/>
          <a:ln w="28575">
            <a:solidFill>
              <a:srgbClr val="A6248A"/>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899592" y="404664"/>
            <a:ext cx="7488832" cy="3888432"/>
          </a:xfrm>
        </p:spPr>
        <p:txBody>
          <a:bodyPr>
            <a:normAutofit fontScale="90000"/>
          </a:bodyPr>
          <a:lstStyle/>
          <a:p>
            <a:r>
              <a:rPr lang="ru-RU" sz="2400" dirty="0" smtClean="0"/>
              <a:t/>
            </a:r>
            <a:br>
              <a:rPr lang="ru-RU" sz="2400" dirty="0" smtClean="0"/>
            </a:br>
            <a:r>
              <a:rPr lang="ru-RU" sz="2400" dirty="0" smtClean="0">
                <a:latin typeface="+mn-lt"/>
              </a:rPr>
              <a:t>6</a:t>
            </a:r>
            <a:r>
              <a:rPr lang="ru-RU" sz="2400" dirty="0">
                <a:latin typeface="+mn-lt"/>
              </a:rPr>
              <a:t>. </a:t>
            </a:r>
            <a:r>
              <a:rPr lang="ru-RU" sz="2400" b="1" dirty="0">
                <a:latin typeface="+mn-lt"/>
              </a:rPr>
              <a:t>Подобие калькулятора </a:t>
            </a:r>
            <a:r>
              <a:rPr lang="ru-RU" sz="2400" dirty="0">
                <a:latin typeface="+mn-lt"/>
              </a:rPr>
              <a:t>в </a:t>
            </a:r>
            <a:r>
              <a:rPr lang="ru-RU" sz="2400" b="1" dirty="0">
                <a:latin typeface="+mn-lt"/>
              </a:rPr>
              <a:t>1642</a:t>
            </a:r>
            <a:r>
              <a:rPr lang="ru-RU" sz="2400" dirty="0">
                <a:latin typeface="+mn-lt"/>
              </a:rPr>
              <a:t> году придумал </a:t>
            </a:r>
            <a:r>
              <a:rPr lang="ru-RU" sz="2400" dirty="0" smtClean="0">
                <a:latin typeface="+mn-lt"/>
              </a:rPr>
              <a:t/>
            </a:r>
            <a:br>
              <a:rPr lang="ru-RU" sz="2400" dirty="0" smtClean="0">
                <a:latin typeface="+mn-lt"/>
              </a:rPr>
            </a:br>
            <a:r>
              <a:rPr lang="ru-RU" sz="2400" dirty="0" smtClean="0">
                <a:latin typeface="+mn-lt"/>
              </a:rPr>
              <a:t>18-летний </a:t>
            </a:r>
            <a:r>
              <a:rPr lang="ru-RU" sz="2400" b="1" dirty="0" err="1">
                <a:latin typeface="+mn-lt"/>
              </a:rPr>
              <a:t>Блейз</a:t>
            </a:r>
            <a:r>
              <a:rPr lang="ru-RU" sz="2400" b="1" dirty="0">
                <a:latin typeface="+mn-lt"/>
              </a:rPr>
              <a:t> Паскаль</a:t>
            </a:r>
            <a:r>
              <a:rPr lang="ru-RU" sz="2400" b="1" dirty="0" smtClean="0">
                <a:latin typeface="+mn-lt"/>
              </a:rPr>
              <a:t>.</a:t>
            </a:r>
            <a:r>
              <a:rPr lang="ru-RU" sz="2400" dirty="0" smtClean="0">
                <a:latin typeface="+mn-lt"/>
              </a:rPr>
              <a:t/>
            </a:r>
            <a:br>
              <a:rPr lang="ru-RU" sz="2400" dirty="0" smtClean="0">
                <a:latin typeface="+mn-lt"/>
              </a:rPr>
            </a:br>
            <a:r>
              <a:rPr lang="ru-RU" sz="2400" dirty="0" smtClean="0">
                <a:latin typeface="+mn-lt"/>
              </a:rPr>
              <a:t> Свою считающую </a:t>
            </a:r>
            <a:r>
              <a:rPr lang="ru-RU" sz="2400" dirty="0">
                <a:latin typeface="+mn-lt"/>
              </a:rPr>
              <a:t>машинку он разработал для того, чтобы помочь в труде своему отцу, который был сборщиком налогов. Машинка юноши называлась «</a:t>
            </a:r>
            <a:r>
              <a:rPr lang="ru-RU" sz="2400" dirty="0" err="1">
                <a:latin typeface="+mn-lt"/>
              </a:rPr>
              <a:t>Pascaline</a:t>
            </a:r>
            <a:r>
              <a:rPr lang="ru-RU" sz="2400" dirty="0">
                <a:latin typeface="+mn-lt"/>
              </a:rPr>
              <a:t>» и могла складывать, а также вычитать двузначные числа. Правда,  калькуляторы обрели успех только спустя три века. А тогда современники Паскаля боялись, что вычислительная машина отберет у них работу, поэтому предпочли об изобретении забыть. Кстати, в 1968 году в честь юного изобретателя был назван язык программирования «PASCAL».</a:t>
            </a:r>
            <a:r>
              <a:rPr lang="ru-RU" sz="2400" dirty="0"/>
              <a:t/>
            </a:r>
            <a:br>
              <a:rPr lang="ru-RU" sz="2400" dirty="0"/>
            </a:br>
            <a:endParaRPr lang="ru-RU" sz="2400" dirty="0"/>
          </a:p>
        </p:txBody>
      </p:sp>
      <p:pic>
        <p:nvPicPr>
          <p:cNvPr id="3" name="Рисунок 2" descr="C:\Users\User\Pictures\1200px-Arts_et_Metiers_Pascaline_dsc03869.jpg"/>
          <p:cNvPicPr/>
          <p:nvPr/>
        </p:nvPicPr>
        <p:blipFill>
          <a:blip r:embed="rId3" cstate="print"/>
          <a:srcRect/>
          <a:stretch>
            <a:fillRect/>
          </a:stretch>
        </p:blipFill>
        <p:spPr bwMode="auto">
          <a:xfrm>
            <a:off x="1619672" y="4437112"/>
            <a:ext cx="5400600" cy="1728192"/>
          </a:xfrm>
          <a:prstGeom prst="rect">
            <a:avLst/>
          </a:prstGeom>
          <a:noFill/>
          <a:ln w="38100">
            <a:solidFill>
              <a:srgbClr val="A6248A"/>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Pictures\рамки\1640148598_47-abrakadabra-fun-p-shablon-ramki-dlya-oformleniya-teksta-dlya-5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00B0F0"/>
            </a:solidFill>
          </a:ln>
        </p:spPr>
      </p:pic>
      <p:sp>
        <p:nvSpPr>
          <p:cNvPr id="2" name="Заголовок 1"/>
          <p:cNvSpPr>
            <a:spLocks noGrp="1"/>
          </p:cNvSpPr>
          <p:nvPr>
            <p:ph type="title"/>
          </p:nvPr>
        </p:nvSpPr>
        <p:spPr>
          <a:xfrm>
            <a:off x="827584" y="404664"/>
            <a:ext cx="7488832" cy="3510390"/>
          </a:xfrm>
        </p:spPr>
        <p:txBody>
          <a:bodyPr>
            <a:normAutofit fontScale="90000"/>
          </a:bodyPr>
          <a:lstStyle/>
          <a:p>
            <a:r>
              <a:rPr lang="ru-RU" sz="2400" dirty="0" smtClean="0"/>
              <a:t/>
            </a:r>
            <a:br>
              <a:rPr lang="ru-RU" sz="2400" dirty="0" smtClean="0"/>
            </a:br>
            <a:r>
              <a:rPr lang="ru-RU" sz="2400" dirty="0" smtClean="0"/>
              <a:t/>
            </a:r>
            <a:br>
              <a:rPr lang="ru-RU" sz="2400" dirty="0" smtClean="0"/>
            </a:br>
            <a:r>
              <a:rPr lang="ru-RU" sz="2400" dirty="0" smtClean="0"/>
              <a:t>7</a:t>
            </a:r>
            <a:r>
              <a:rPr lang="ru-RU" sz="2400" dirty="0"/>
              <a:t>. 13-летняя </a:t>
            </a:r>
            <a:r>
              <a:rPr lang="ru-RU" sz="2400" b="1" dirty="0"/>
              <a:t>Маргарет </a:t>
            </a:r>
            <a:r>
              <a:rPr lang="ru-RU" sz="2400" b="1" dirty="0" err="1"/>
              <a:t>Кнайт</a:t>
            </a:r>
            <a:r>
              <a:rPr lang="ru-RU" sz="2400" dirty="0"/>
              <a:t>, во время работы на фабрике по </a:t>
            </a:r>
            <a:r>
              <a:rPr lang="ru-RU" sz="2400" dirty="0" smtClean="0"/>
              <a:t>производству бумажных </a:t>
            </a:r>
            <a:r>
              <a:rPr lang="ru-RU" sz="2400" dirty="0"/>
              <a:t>пакетов сделала самое важное в жизни открытие: она догадалась, </a:t>
            </a:r>
            <a:r>
              <a:rPr lang="ru-RU" sz="2400" dirty="0" smtClean="0"/>
              <a:t>что произведенные </a:t>
            </a:r>
            <a:r>
              <a:rPr lang="ru-RU" sz="2400" dirty="0"/>
              <a:t>пакеты будет удобнее использовать,  если сворачивать их по-другому, так, чтобы дно пакета получалось плоским. Благодаря этому </a:t>
            </a:r>
            <a:r>
              <a:rPr lang="ru-RU" sz="2400" b="1" dirty="0"/>
              <a:t>пакет</a:t>
            </a:r>
            <a:r>
              <a:rPr lang="ru-RU" sz="2400" dirty="0"/>
              <a:t> мог стоять, что делало его использование гораздо удобнее. Изобретение было сделано в </a:t>
            </a:r>
            <a:r>
              <a:rPr lang="ru-RU" sz="2400" b="1" dirty="0"/>
              <a:t>1838</a:t>
            </a:r>
            <a:r>
              <a:rPr lang="ru-RU" sz="2400" dirty="0"/>
              <a:t> году и используется  по сей день.</a:t>
            </a:r>
            <a:br>
              <a:rPr lang="ru-RU" sz="2400" dirty="0"/>
            </a:br>
            <a:r>
              <a:rPr lang="ru-RU" sz="2400" dirty="0"/>
              <a:t> </a:t>
            </a:r>
            <a:br>
              <a:rPr lang="ru-RU" sz="2400" dirty="0"/>
            </a:br>
            <a:endParaRPr lang="ru-RU" sz="2400" dirty="0"/>
          </a:p>
        </p:txBody>
      </p:sp>
      <p:sp>
        <p:nvSpPr>
          <p:cNvPr id="5122" name="AutoShape 2" descr="file:///C:/Users/User/Pictures/leonardo.osnova.webp"/>
          <p:cNvSpPr>
            <a:spLocks noChangeAspect="1" noChangeArrowheads="1"/>
          </p:cNvSpPr>
          <p:nvPr/>
        </p:nvSpPr>
        <p:spPr bwMode="auto">
          <a:xfrm>
            <a:off x="207434"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3" name="Picture 3" descr="C:\Users\User\Pictures\1626897693_10-kartinkin-com-p-tekstura-bumazhnogo-paketa-krasivo-10.jpg"/>
          <p:cNvPicPr>
            <a:picLocks noChangeAspect="1" noChangeArrowheads="1"/>
          </p:cNvPicPr>
          <p:nvPr/>
        </p:nvPicPr>
        <p:blipFill>
          <a:blip r:embed="rId3" cstate="print">
            <a:clrChange>
              <a:clrFrom>
                <a:srgbClr val="DBD4DC"/>
              </a:clrFrom>
              <a:clrTo>
                <a:srgbClr val="DBD4DC">
                  <a:alpha val="0"/>
                </a:srgbClr>
              </a:clrTo>
            </a:clrChange>
          </a:blip>
          <a:srcRect l="23750" r="22700" b="5336"/>
          <a:stretch>
            <a:fillRect/>
          </a:stretch>
        </p:blipFill>
        <p:spPr bwMode="auto">
          <a:xfrm>
            <a:off x="4788024" y="3573016"/>
            <a:ext cx="2784309" cy="2473335"/>
          </a:xfrm>
          <a:prstGeom prst="rect">
            <a:avLst/>
          </a:prstGeom>
          <a:noFill/>
        </p:spPr>
      </p:pic>
      <p:pic>
        <p:nvPicPr>
          <p:cNvPr id="5124" name="Picture 4" descr="C:\Users\User\Pictures\1626897701_3-kartinkin-com-p-tekstura-bumazhnogo-paketa-krasivo-3.jpg"/>
          <p:cNvPicPr>
            <a:picLocks noChangeAspect="1" noChangeArrowheads="1"/>
          </p:cNvPicPr>
          <p:nvPr/>
        </p:nvPicPr>
        <p:blipFill>
          <a:blip r:embed="rId4" cstate="print">
            <a:clrChange>
              <a:clrFrom>
                <a:srgbClr val="D5D5D5"/>
              </a:clrFrom>
              <a:clrTo>
                <a:srgbClr val="D5D5D5">
                  <a:alpha val="0"/>
                </a:srgbClr>
              </a:clrTo>
            </a:clrChange>
          </a:blip>
          <a:srcRect l="16401" t="9051" r="16400" b="9051"/>
          <a:stretch>
            <a:fillRect/>
          </a:stretch>
        </p:blipFill>
        <p:spPr bwMode="auto">
          <a:xfrm>
            <a:off x="1619672" y="4077072"/>
            <a:ext cx="2678452" cy="18362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262</Words>
  <Application>Microsoft Office PowerPoint</Application>
  <PresentationFormat>Экран (4:3)</PresentationFormat>
  <Paragraphs>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  День детских изобретений или, как его еще называют, День детей-изобретателей отмечается ежегодно  в середине зимы, 17 января. Дети-изобретатели - это не веяние 21 века, как многие могут предположить, они были всегда. Множество детей по всему миру ежедневно и ежечасно имеют возможность, иногда даже сами того не понимая, изобрести для человечества просто необходимые в последующем вещи.  Снегоход, водные лыжи, фруктовый лед, батут, бумажный пакет, перчатки без пальцев – вещи, которые изобрели дети.  Это вполне обосновано, ведь детское мышление и воображение, еще не засорено стереотипами  и рекламой. Для детей не существует слова «невозможно».  </vt:lpstr>
      <vt:lpstr> СЕМЬ САМЫХ ИЗВЕСТНЫХ ДЕТСКИХ ИЗОБРЕТЕНИЙ </vt:lpstr>
      <vt:lpstr>  2. Стильная и теплая альтернатива шапкам и платкам - меховые наушники – тоже придумал ребенок.  Его имя — Честер Гринвуд. Свое изобретение американский пятнадцатилетний подросток из штата Мэн придумал в 1873 году из практических соображений. Мальчик очень не любил шапки, но зато любил проводить морозные дни на ледовом катке. После нескольких раз, когда Честер отмораживал свои уши на холоде, он решил защитить их с помощью матерчатых наушников. На бумаге он разработал дизайн будущих наушников и принес рисунок портному. «Что это за цирк?», - засмеялся тот. Но мальчик настоял на своем, и через несколько дней на катке появился уже в наушниках.  Позднее он запатентовал свое изобретение. </vt:lpstr>
      <vt:lpstr>Слайд 5</vt:lpstr>
      <vt:lpstr> 4. Есть легенда, что в 1905 году морозной зимой маленький мальчик по имени Фрэнк Эпперсон пил лимонад на крыльце своего дома. В стаканчике была палочка для перемешивания. Мальчик не допил лимонад и пошел спать, оставив стакан на улице. А когда утром вышел на крыльцо, обнаружил, что сок замерз и превратился в ледяной цилиндр на палочке. Фрэнк стал оставлять так лимонад на улице специально и угощать друзей. В 1923 году Фрэнк Эпперсон уже был владельцем лавки по продаже прохладительных напитков.  И одновременно начинает готовить замороженный лимонад на палочке, который популярен по сей день. </vt:lpstr>
      <vt:lpstr>5. А вы знали, что батут — это тоже изобретение ребенка?  Это случилось в 1930 году. 16-летний подросток Джордж Ниссен пришел посмотреть выступления воздушных гимнастов. Он заметил, что при завершении упражнений спортсмены приземляются на страховочную сетку. Увиденное подтолкнуло мальчика придумать и сделать установку, на которой можно бы было подпрыгивать и выполнять различные трюки в воздухе. </vt:lpstr>
      <vt:lpstr> 6. Подобие калькулятора в 1642 году придумал  18-летний Блейз Паскаль.  Свою считающую машинку он разработал для того, чтобы помочь в труде своему отцу, который был сборщиком налогов. Машинка юноши называлась «Pascaline» и могла складывать, а также вычитать двузначные числа. Правда,  калькуляторы обрели успех только спустя три века. А тогда современники Паскаля боялись, что вычислительная машина отберет у них работу, поэтому предпочли об изобретении забыть. Кстати, в 1968 году в честь юного изобретателя был назван язык программирования «PASCAL». </vt:lpstr>
      <vt:lpstr>  7. 13-летняя Маргарет Кнайт, во время работы на фабрике по производству бумажных пакетов сделала самое важное в жизни открытие: она догадалась, что произведенные пакеты будет удобнее использовать,  если сворачивать их по-другому, так, чтобы дно пакета получалось плоским. Благодаря этому пакет мог стоять, что делало его использование гораздо удобнее. Изобретение было сделано в 1838 году и используется  по сей день.   </vt:lpstr>
      <vt:lpstr>Автор теории решения изобретательских задач (ТРИЗ) и теории развития творческой личности (ТРТЛ)  Генрих Альтшуллер получил первое авторское свидетельство в 17 лет.</vt:lpstr>
      <vt:lpstr> </vt:lpstr>
      <vt:lpstr>Все дети обладают большой фантазией, и каждый может стать изобретателем , если будет читать, мечтать, развивать своё воображение и мышление для новых открытий! </vt:lpstr>
      <vt:lpstr>Как говорится в мудром изречении –  всё гениальное просто!  А что может быть проще, и соответственно – гениальнее,  чем детская мысль или  рожденная в голове ребенка идея.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cp:revision>
  <dcterms:created xsi:type="dcterms:W3CDTF">2024-01-13T05:45:53Z</dcterms:created>
  <dcterms:modified xsi:type="dcterms:W3CDTF">2024-01-21T15:38:39Z</dcterms:modified>
</cp:coreProperties>
</file>