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67" r:id="rId1"/>
  </p:sldMasterIdLst>
  <p:notesMasterIdLst>
    <p:notesMasterId r:id="rId28"/>
  </p:notesMasterIdLst>
  <p:sldIdLst>
    <p:sldId id="260" r:id="rId2"/>
    <p:sldId id="275" r:id="rId3"/>
    <p:sldId id="289" r:id="rId4"/>
    <p:sldId id="298" r:id="rId5"/>
    <p:sldId id="269" r:id="rId6"/>
    <p:sldId id="273" r:id="rId7"/>
    <p:sldId id="270" r:id="rId8"/>
    <p:sldId id="281" r:id="rId9"/>
    <p:sldId id="282" r:id="rId10"/>
    <p:sldId id="280" r:id="rId11"/>
    <p:sldId id="284" r:id="rId12"/>
    <p:sldId id="276" r:id="rId13"/>
    <p:sldId id="277" r:id="rId14"/>
    <p:sldId id="285" r:id="rId15"/>
    <p:sldId id="288" r:id="rId16"/>
    <p:sldId id="286" r:id="rId17"/>
    <p:sldId id="293" r:id="rId18"/>
    <p:sldId id="295" r:id="rId19"/>
    <p:sldId id="296" r:id="rId20"/>
    <p:sldId id="287" r:id="rId21"/>
    <p:sldId id="290" r:id="rId22"/>
    <p:sldId id="291" r:id="rId23"/>
    <p:sldId id="292" r:id="rId24"/>
    <p:sldId id="299" r:id="rId25"/>
    <p:sldId id="300" r:id="rId26"/>
    <p:sldId id="272" r:id="rId27"/>
  </p:sldIdLst>
  <p:sldSz cx="6858000" cy="9906000" type="A4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000000"/>
          </p15:clr>
        </p15:guide>
        <p15:guide id="2" pos="216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kWzdEDPxuxmf6r9PMds3nel5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181"/>
    <a:srgbClr val="7E0000"/>
    <a:srgbClr val="F1FF71"/>
    <a:srgbClr val="AAD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058" autoAdjust="0"/>
  </p:normalViewPr>
  <p:slideViewPr>
    <p:cSldViewPr snapToGrid="0">
      <p:cViewPr>
        <p:scale>
          <a:sx n="73" d="100"/>
          <a:sy n="73" d="100"/>
        </p:scale>
        <p:origin x="3258" y="1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2390775" y="812800"/>
            <a:ext cx="2770188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27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9A60-04C9-382D-ECAF-70346D729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586EC54-FB2A-AC38-9171-0E6A00FDE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872773-39C5-89D1-72E2-D752225EB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C0BB78-96BB-9D80-001E-945B568BD9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8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9A60-04C9-382D-ECAF-70346D729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586EC54-FB2A-AC38-9171-0E6A00FDE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872773-39C5-89D1-72E2-D752225EB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C0BB78-96BB-9D80-001E-945B568BD9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80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9A60-04C9-382D-ECAF-70346D729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586EC54-FB2A-AC38-9171-0E6A00FDE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872773-39C5-89D1-72E2-D752225EB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C0BB78-96BB-9D80-001E-945B568BD9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38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12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99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0775" y="812800"/>
            <a:ext cx="2770188" cy="400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27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3595"/>
          </a:p>
        </p:txBody>
      </p:sp>
    </p:spTree>
    <p:extLst>
      <p:ext uri="{BB962C8B-B14F-4D97-AF65-F5344CB8AC3E}">
        <p14:creationId xmlns:p14="http://schemas.microsoft.com/office/powerpoint/2010/main" val="3293960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3595"/>
          </a:p>
        </p:txBody>
      </p:sp>
    </p:spTree>
    <p:extLst>
      <p:ext uri="{BB962C8B-B14F-4D97-AF65-F5344CB8AC3E}">
        <p14:creationId xmlns:p14="http://schemas.microsoft.com/office/powerpoint/2010/main" val="39643791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3595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008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3595"/>
          </a:p>
        </p:txBody>
      </p:sp>
    </p:spTree>
    <p:extLst>
      <p:ext uri="{BB962C8B-B14F-4D97-AF65-F5344CB8AC3E}">
        <p14:creationId xmlns:p14="http://schemas.microsoft.com/office/powerpoint/2010/main" val="886601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3595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9665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3595"/>
          </a:p>
        </p:txBody>
      </p:sp>
    </p:spTree>
    <p:extLst>
      <p:ext uri="{BB962C8B-B14F-4D97-AF65-F5344CB8AC3E}">
        <p14:creationId xmlns:p14="http://schemas.microsoft.com/office/powerpoint/2010/main" val="31134709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5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2">
              <a:schemeClr val="bg2">
                <a:tint val="97000"/>
                <a:hueMod val="162000"/>
                <a:satMod val="200000"/>
                <a:lumMod val="124000"/>
              </a:schemeClr>
            </a:gs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rgbClr val="FFC00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595"/>
          </a:p>
        </p:txBody>
      </p:sp>
    </p:spTree>
    <p:extLst>
      <p:ext uri="{BB962C8B-B14F-4D97-AF65-F5344CB8AC3E}">
        <p14:creationId xmlns:p14="http://schemas.microsoft.com/office/powerpoint/2010/main" val="41768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A1%D0%A1%D0%A0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1%80%D0%B0%D0%BC%D0%B0%D1%82%D1%83%D1%80%D0%B3" TargetMode="External"/><Relationship Id="rId5" Type="http://schemas.openxmlformats.org/officeDocument/2006/relationships/hyperlink" Target="https://ru.wikipedia.org/wiki/%D0%9F%D0%B5%D1%80%D0%B5%D0%B2%D0%BE%D0%B4%D1%87%D0%B8%D0%BA" TargetMode="External"/><Relationship Id="rId4" Type="http://schemas.openxmlformats.org/officeDocument/2006/relationships/hyperlink" Target="https://ru.wikipedia.org/wiki/%D0%9F%D0%BE%D1%8D%D1%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2">
              <a:schemeClr val="bg2">
                <a:tint val="97000"/>
                <a:hueMod val="162000"/>
                <a:satMod val="200000"/>
                <a:lumMod val="124000"/>
              </a:schemeClr>
            </a:gs>
            <a:gs pos="61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6616" y="74718"/>
            <a:ext cx="5591384" cy="36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17" b="1" dirty="0">
                <a:solidFill>
                  <a:schemeClr val="accent1"/>
                </a:solidFill>
              </a:rPr>
              <a:t>Муниципальное автономное дошкольное образовательное учреждение </a:t>
            </a:r>
            <a:br>
              <a:rPr lang="ru-RU" sz="1517" b="1" dirty="0">
                <a:solidFill>
                  <a:schemeClr val="accent1"/>
                </a:solidFill>
              </a:rPr>
            </a:br>
            <a:r>
              <a:rPr lang="ru-RU" sz="1517" b="1" dirty="0">
                <a:solidFill>
                  <a:schemeClr val="accent1"/>
                </a:solidFill>
              </a:rPr>
              <a:t>детский сад комбинированного вида № </a:t>
            </a:r>
            <a:r>
              <a:rPr lang="ru-RU" sz="1517" b="1" dirty="0" smtClean="0">
                <a:solidFill>
                  <a:schemeClr val="accent1"/>
                </a:solidFill>
              </a:rPr>
              <a:t>94</a:t>
            </a:r>
            <a:br>
              <a:rPr lang="ru-RU" sz="1517" b="1" dirty="0" smtClean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МУЗЕЙ МАДОУ № </a:t>
            </a:r>
            <a:r>
              <a:rPr lang="ru-RU" sz="1600" b="1" dirty="0" smtClean="0">
                <a:solidFill>
                  <a:schemeClr val="accent1"/>
                </a:solidFill>
              </a:rPr>
              <a:t>94</a:t>
            </a:r>
            <a:r>
              <a:rPr lang="ru-RU" sz="1517" b="1" dirty="0" smtClean="0">
                <a:solidFill>
                  <a:schemeClr val="accent1"/>
                </a:solidFill>
              </a:rPr>
              <a:t> </a:t>
            </a:r>
            <a:endParaRPr lang="ru-RU" sz="1517" b="1" dirty="0">
              <a:solidFill>
                <a:schemeClr val="accent1"/>
              </a:solidFill>
            </a:endParaRPr>
          </a:p>
          <a:p>
            <a:endParaRPr lang="ru-RU" sz="5393" dirty="0"/>
          </a:p>
          <a:p>
            <a:endParaRPr lang="ru-RU" sz="1517" b="1" dirty="0"/>
          </a:p>
          <a:p>
            <a:endParaRPr lang="ru-RU" sz="1517" b="1" dirty="0"/>
          </a:p>
          <a:p>
            <a:endParaRPr lang="ru-RU" sz="1517" b="1" dirty="0"/>
          </a:p>
          <a:p>
            <a:endParaRPr lang="ru-RU" sz="1517" b="1" dirty="0"/>
          </a:p>
          <a:p>
            <a:pPr algn="ctr"/>
            <a:endParaRPr lang="ru-RU" sz="5393" b="1" dirty="0">
              <a:solidFill>
                <a:srgbClr val="7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972" y="1921794"/>
            <a:ext cx="5775028" cy="159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>
                <a:solidFill>
                  <a:srgbClr val="C00000"/>
                </a:solidFill>
              </a:rPr>
              <a:t>80-й годовщине Победы в Великой Отечественной войне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1941-1945 годов посвящается</a:t>
            </a:r>
            <a:endParaRPr lang="ru-RU" sz="2000" dirty="0">
              <a:solidFill>
                <a:srgbClr val="C00000"/>
              </a:solidFill>
            </a:endParaRPr>
          </a:p>
          <a:p>
            <a:pPr algn="ctr">
              <a:lnSpc>
                <a:spcPct val="125000"/>
              </a:lnSpc>
            </a:pP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4" y="0"/>
            <a:ext cx="1467814" cy="26228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64976" y="9100639"/>
            <a:ext cx="3499676" cy="507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96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Екатеринбург, 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431" y="3944578"/>
            <a:ext cx="5737202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67" b="1" dirty="0">
                <a:solidFill>
                  <a:srgbClr val="7E0000"/>
                </a:solidFill>
              </a:rPr>
              <a:t>«Урал - фронту»</a:t>
            </a:r>
          </a:p>
          <a:p>
            <a:pPr algn="ctr"/>
            <a:r>
              <a:rPr lang="ru-RU" sz="2400" b="1" dirty="0">
                <a:solidFill>
                  <a:srgbClr val="7E0000"/>
                </a:solidFill>
              </a:rPr>
              <a:t>Сборник стихотворений </a:t>
            </a:r>
            <a:br>
              <a:rPr lang="ru-RU" sz="2400" b="1" dirty="0">
                <a:solidFill>
                  <a:srgbClr val="7E0000"/>
                </a:solidFill>
              </a:rPr>
            </a:br>
            <a:r>
              <a:rPr lang="ru-RU" sz="2400" b="1" dirty="0" smtClean="0">
                <a:solidFill>
                  <a:srgbClr val="7E0000"/>
                </a:solidFill>
              </a:rPr>
              <a:t>уральских поэтов </a:t>
            </a:r>
            <a:r>
              <a:rPr lang="ru-RU" sz="2400" b="1" dirty="0">
                <a:solidFill>
                  <a:srgbClr val="7E0000"/>
                </a:solidFill>
              </a:rPr>
              <a:t>о войне. </a:t>
            </a:r>
          </a:p>
        </p:txBody>
      </p:sp>
      <p:pic>
        <p:nvPicPr>
          <p:cNvPr id="20" name="Рисунок 13" descr="9df43eaf2ccf22c628758e233881ef55_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10" y="7640157"/>
            <a:ext cx="2807208" cy="14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3100" y="1247200"/>
            <a:ext cx="22477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Людмила Татьяничева</a:t>
            </a:r>
            <a:br>
              <a:rPr lang="ru-RU" b="1" dirty="0"/>
            </a:br>
            <a:r>
              <a:rPr lang="ru-RU" b="1" dirty="0"/>
              <a:t>(1912-1974)</a:t>
            </a:r>
          </a:p>
          <a:p>
            <a:pPr algn="ctr"/>
            <a:r>
              <a:rPr lang="ru-RU" b="1" dirty="0"/>
              <a:t>уральская поэтесса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24" y="8339795"/>
            <a:ext cx="1651616" cy="8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68" y="804574"/>
            <a:ext cx="2002369" cy="20548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0100" y="3518238"/>
            <a:ext cx="3429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Вдали от синих гор Урала,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Вдали от синих гор Урала,</a:t>
            </a:r>
          </a:p>
          <a:p>
            <a:r>
              <a:rPr lang="ru-RU" sz="1600" dirty="0"/>
              <a:t>В руках сжимая автомат,</a:t>
            </a:r>
          </a:p>
          <a:p>
            <a:r>
              <a:rPr lang="ru-RU" sz="1600" dirty="0"/>
              <a:t>Спокойно смотрит с пьедестала</a:t>
            </a:r>
          </a:p>
          <a:p>
            <a:r>
              <a:rPr lang="ru-RU" sz="1600" dirty="0"/>
              <a:t>От солнца бронзовый солдат.</a:t>
            </a:r>
          </a:p>
          <a:p>
            <a:r>
              <a:rPr lang="ru-RU" sz="1600" dirty="0"/>
              <a:t>Он дышит вольным ветром жизни,</a:t>
            </a:r>
          </a:p>
          <a:p>
            <a:r>
              <a:rPr lang="ru-RU" sz="1600" dirty="0"/>
              <a:t>Над ним не кружит вороньё.</a:t>
            </a:r>
          </a:p>
          <a:p>
            <a:r>
              <a:rPr lang="ru-RU" sz="1600" dirty="0"/>
              <a:t>Не клялся он в любви к отчизне.</a:t>
            </a:r>
          </a:p>
          <a:p>
            <a:r>
              <a:rPr lang="ru-RU" sz="1600" dirty="0"/>
              <a:t>Он просто умер за неё.</a:t>
            </a:r>
          </a:p>
          <a:p>
            <a:endParaRPr lang="ru-RU" sz="1600" dirty="0"/>
          </a:p>
          <a:p>
            <a:r>
              <a:rPr lang="ru-RU" sz="1600" dirty="0"/>
              <a:t>Источник: https://lit-ra.su/lyudmila-tatyanicheva/vdali-ot-sinih-gor-urala</a:t>
            </a:r>
          </a:p>
        </p:txBody>
      </p:sp>
    </p:spTree>
    <p:extLst>
      <p:ext uri="{BB962C8B-B14F-4D97-AF65-F5344CB8AC3E}">
        <p14:creationId xmlns:p14="http://schemas.microsoft.com/office/powerpoint/2010/main" val="27042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3220" y="790895"/>
            <a:ext cx="32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Людмила Татьяничева</a:t>
            </a:r>
            <a:br>
              <a:rPr lang="ru-RU" b="1" dirty="0"/>
            </a:br>
            <a:r>
              <a:rPr lang="ru-RU" b="1" dirty="0"/>
              <a:t>1912-1974</a:t>
            </a:r>
          </a:p>
        </p:txBody>
      </p:sp>
      <p:pic>
        <p:nvPicPr>
          <p:cNvPr id="6" name="Рисунок 5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24" y="8339795"/>
            <a:ext cx="1651616" cy="8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" y="619674"/>
            <a:ext cx="2002369" cy="20548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0513" y="2996949"/>
            <a:ext cx="5864168" cy="51945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Ах, что за </a:t>
            </a:r>
            <a:r>
              <a:rPr lang="ru-RU" dirty="0" smtClean="0"/>
              <a:t>кони, Песня-кони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Краса колхозного двора!</a:t>
            </a:r>
          </a:p>
          <a:p>
            <a:pPr algn="ctr"/>
            <a:r>
              <a:rPr lang="ru-RU" dirty="0"/>
              <a:t>Пилёным сахаром с ладони</a:t>
            </a:r>
          </a:p>
          <a:p>
            <a:pPr algn="ctr"/>
            <a:r>
              <a:rPr lang="ru-RU" dirty="0"/>
              <a:t>Их угощает детвора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 </a:t>
            </a:r>
            <a:r>
              <a:rPr lang="ru-RU" dirty="0" err="1"/>
              <a:t>мать,слегка</a:t>
            </a:r>
            <a:r>
              <a:rPr lang="ru-RU" dirty="0"/>
              <a:t> раздвинув ставни,</a:t>
            </a:r>
          </a:p>
          <a:p>
            <a:pPr algn="ctr"/>
            <a:r>
              <a:rPr lang="ru-RU" dirty="0"/>
              <a:t>Любуясь смотрит на ребят</a:t>
            </a:r>
          </a:p>
          <a:p>
            <a:pPr algn="ctr"/>
            <a:r>
              <a:rPr lang="ru-RU" dirty="0"/>
              <a:t>И вдруг воспоминаньем давним</a:t>
            </a:r>
          </a:p>
          <a:p>
            <a:pPr algn="ctr"/>
            <a:r>
              <a:rPr lang="ru-RU" dirty="0"/>
              <a:t>Заволокло лучистый </a:t>
            </a:r>
            <a:r>
              <a:rPr lang="ru-RU" dirty="0" smtClean="0"/>
              <a:t>взгляд…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Столбы огня. Завеса пыли,</a:t>
            </a:r>
          </a:p>
          <a:p>
            <a:pPr algn="ctr"/>
            <a:r>
              <a:rPr lang="ru-RU" dirty="0"/>
              <a:t>И рукопашный у леска.</a:t>
            </a:r>
          </a:p>
          <a:p>
            <a:pPr algn="ctr"/>
            <a:r>
              <a:rPr lang="ru-RU" dirty="0"/>
              <a:t> Изгнав </a:t>
            </a:r>
            <a:r>
              <a:rPr lang="ru-RU" dirty="0" smtClean="0"/>
              <a:t>врага, В </a:t>
            </a:r>
            <a:r>
              <a:rPr lang="ru-RU" dirty="0"/>
              <a:t>село вступили</a:t>
            </a:r>
          </a:p>
          <a:p>
            <a:pPr algn="ctr"/>
            <a:r>
              <a:rPr lang="ru-RU" dirty="0"/>
              <a:t>Советской Армии </a:t>
            </a:r>
            <a:r>
              <a:rPr lang="ru-RU" dirty="0" smtClean="0"/>
              <a:t>войска</a:t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Их путь лежал теперь к Берлину</a:t>
            </a:r>
          </a:p>
          <a:p>
            <a:pPr algn="ctr"/>
            <a:r>
              <a:rPr lang="ru-RU" dirty="0"/>
              <a:t>,И был один приказ:— Вперёд! </a:t>
            </a:r>
          </a:p>
          <a:p>
            <a:pPr algn="ctr"/>
            <a:r>
              <a:rPr lang="ru-RU" dirty="0"/>
              <a:t>—Три года, бесконечно длинных,</a:t>
            </a:r>
          </a:p>
          <a:p>
            <a:pPr algn="ctr"/>
            <a:r>
              <a:rPr lang="ru-RU" dirty="0"/>
              <a:t>Минуты этой ждал народ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И брали на руки солдаты</a:t>
            </a:r>
          </a:p>
          <a:p>
            <a:pPr algn="ctr"/>
            <a:r>
              <a:rPr lang="ru-RU" dirty="0"/>
              <a:t>Из материнских рук детей,</a:t>
            </a:r>
          </a:p>
          <a:p>
            <a:pPr algn="ctr"/>
            <a:r>
              <a:rPr lang="ru-RU" dirty="0"/>
              <a:t>Их угощая, чем богаты,</a:t>
            </a:r>
          </a:p>
          <a:p>
            <a:pPr algn="ctr"/>
            <a:r>
              <a:rPr lang="ru-RU" dirty="0"/>
              <a:t>По-фронтовому, без затей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Какие у солдат излишки!</a:t>
            </a:r>
          </a:p>
          <a:p>
            <a:pPr algn="ctr"/>
            <a:r>
              <a:rPr lang="ru-RU" dirty="0"/>
              <a:t>И всё ж, обшарив свой мешок,</a:t>
            </a:r>
          </a:p>
          <a:p>
            <a:pPr algn="ctr"/>
            <a:r>
              <a:rPr lang="ru-RU" dirty="0"/>
              <a:t>Сержант трёхлетнему парнишке</a:t>
            </a:r>
          </a:p>
          <a:p>
            <a:pPr algn="ctr"/>
            <a:r>
              <a:rPr lang="ru-RU" dirty="0"/>
              <a:t>Подносит сахару комок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 тот </a:t>
            </a:r>
            <a:r>
              <a:rPr lang="ru-RU" dirty="0" err="1"/>
              <a:t>губёнки</a:t>
            </a:r>
            <a:r>
              <a:rPr lang="ru-RU" dirty="0"/>
              <a:t> сжал в обиде</a:t>
            </a:r>
          </a:p>
          <a:p>
            <a:pPr algn="ctr"/>
            <a:r>
              <a:rPr lang="ru-RU" dirty="0"/>
              <a:t>И, отвернувшись, засопел.</a:t>
            </a:r>
          </a:p>
          <a:p>
            <a:pPr algn="ctr"/>
            <a:r>
              <a:rPr lang="ru-RU" dirty="0"/>
              <a:t>Малыш впервые сахар видел</a:t>
            </a:r>
          </a:p>
          <a:p>
            <a:pPr algn="ctr"/>
            <a:r>
              <a:rPr lang="ru-RU" dirty="0"/>
              <a:t>И думал — это просто мел…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67877" y="227373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/>
              <a:t>Сахар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208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15" y="8726740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E63D8-9682-9BE0-6CC1-A7CA87833A2C}"/>
              </a:ext>
            </a:extLst>
          </p:cNvPr>
          <p:cNvSpPr txBox="1"/>
          <p:nvPr/>
        </p:nvSpPr>
        <p:spPr>
          <a:xfrm>
            <a:off x="2928938" y="303015"/>
            <a:ext cx="287178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Лидия </a:t>
            </a:r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Преображенская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1908-1990</a:t>
            </a:r>
            <a:endParaRPr lang="ru-RU" sz="16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4C7CF-4263-093D-8D5A-0222758869E2}"/>
              </a:ext>
            </a:extLst>
          </p:cNvPr>
          <p:cNvSpPr txBox="1"/>
          <p:nvPr/>
        </p:nvSpPr>
        <p:spPr>
          <a:xfrm rot="10800000" flipH="1" flipV="1">
            <a:off x="825500" y="4161152"/>
            <a:ext cx="5913436" cy="46798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простая бабушка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Вовки Черемных,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Ничем не выделялась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Она среди других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Пекла для Вовки шанежки,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капустой пирожки,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Штаны ему стирала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штопала носки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вот пришёл однажды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Какой-то генерал.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крепко-крепко бабушку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всех расцеловал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Весь вечер вспоминали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Они военный год.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Вовки сердце жаркое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 стукнет, то замрёт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вот какая бабушка!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он-то и не знал.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Спасён от смерти бабушкой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Вот этот генерал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все в отряде знали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Настёну Черемных,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Разведчицей отважной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Слыла она у 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Теперь для Вовки шанежки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Вкуснее во сто раз.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всё, что скажет бабушка,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Как воинский приказ.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реображенская Лидия Александровна">
            <a:extLst>
              <a:ext uri="{FF2B5EF4-FFF2-40B4-BE49-F238E27FC236}">
                <a16:creationId xmlns:a16="http://schemas.microsoft.com/office/drawing/2014/main" id="{48A196C5-0103-EF34-255C-B1171194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03124"/>
            <a:ext cx="1789015" cy="23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A3768-6770-04C0-1648-C5BA28F4D54E}"/>
              </a:ext>
            </a:extLst>
          </p:cNvPr>
          <p:cNvSpPr txBox="1"/>
          <p:nvPr/>
        </p:nvSpPr>
        <p:spPr>
          <a:xfrm>
            <a:off x="2928938" y="874307"/>
            <a:ext cx="358616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Л. А. Преображенская – поэт, прозаик, член Союза писателей СССР с 1957г. Вся ее жизнь была отдана детям, детской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литературе</a:t>
            </a:r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Несколько поколений челябинских ребят, начиная с конца 1930-х гг. знали стихи, рассказы, пьесы писательницы. Она была первой детской поэтессой Южного Урала.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Сейчас </a:t>
            </a:r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ее книги не переиздаются, но имя Лидии Александровны не забыто, ее стихи и рассказы встречаются в сборниках, журналах.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9286" y="3604717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Вовкина бабушка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166CE24-C1BD-F1CA-1DC1-4C644F11F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11" y="2508683"/>
            <a:ext cx="4235129" cy="8156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Марш Уральского добровольческого танкового корпуса”.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 Н. Тихомирова, муз. К. Кацман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85D900C-BFD8-7CE1-079A-8B84C7D29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65" y="3866860"/>
            <a:ext cx="3810670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Нас Отчизна к оружию призвала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Защищать жизнь, свободу и честь.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И пошли добровольцы Урала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 грозный корпус, неся врагу смерть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 Отчизну, за Родину,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 советский наш строй,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Добровольческий грозный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Уральский танковый корпус, в бой!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Как родных нас в поход собирали,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Пушки, танки народ покупал,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Снаряжение добротное дали —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Всем снабдил нас могучий Урал.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 Отчизну, за Родину,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 советский наш строй,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Добровольческий грозный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Уральский танковый корпус, в бой!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1CE22-EC01-7DF2-235B-B1E5C5432411}"/>
              </a:ext>
            </a:extLst>
          </p:cNvPr>
          <p:cNvSpPr txBox="1"/>
          <p:nvPr/>
        </p:nvSpPr>
        <p:spPr>
          <a:xfrm>
            <a:off x="1457010" y="874207"/>
            <a:ext cx="3697919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Песня написана в 1943 году перед отправкой корпуса с Урала на фронт. Автором текста был доброволец корпуса Н. Тихомиров (погиб под Берлином).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A5E15-4639-CCC2-A64A-E6F2067E3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028721B4-9D83-C3C7-B6E3-0BF865732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115C5F-3AE8-563A-5CC0-E0F5C28DBF96}"/>
              </a:ext>
            </a:extLst>
          </p:cNvPr>
          <p:cNvSpPr txBox="1"/>
          <p:nvPr/>
        </p:nvSpPr>
        <p:spPr>
          <a:xfrm>
            <a:off x="2124891" y="2915816"/>
            <a:ext cx="3180974" cy="638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ru-RU" sz="1600" b="1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Белая береза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помню, ранило березу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Осколком бомбы на заре.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Студеный сок бежал, как слезы,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изувеченной коре.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лесом пушки грохотали,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Клубился дым пороховой.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мы столицу отстояли,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Спасли березу под Москвой.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рано-раненько весною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Береза белая опять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Оделась новою листвою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стала землю украшать.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 той поры на все угрозы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неизменно говорим: 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Родную русскую березу</a:t>
            </a:r>
          </a:p>
          <a:p>
            <a:pPr>
              <a:spcAft>
                <a:spcPts val="1125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обиду больше не дадим.</a:t>
            </a:r>
          </a:p>
          <a:p>
            <a:pPr algn="r"/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44EBF-0B6D-DA8F-944B-FECE74D734C0}"/>
              </a:ext>
            </a:extLst>
          </p:cNvPr>
          <p:cNvSpPr txBox="1"/>
          <p:nvPr/>
        </p:nvSpPr>
        <p:spPr>
          <a:xfrm>
            <a:off x="2529840" y="177165"/>
            <a:ext cx="27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Сергей Васильев</a:t>
            </a:r>
          </a:p>
          <a:p>
            <a:pPr algn="ctr"/>
            <a:r>
              <a:rPr lang="ru-RU" b="1" dirty="0"/>
              <a:t>1911- 1975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662B0-9D04-523A-74B4-CFE58B10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4" y="438775"/>
            <a:ext cx="1664006" cy="23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86642-5953-DA9A-1A00-0ADD7051467B}"/>
              </a:ext>
            </a:extLst>
          </p:cNvPr>
          <p:cNvSpPr txBox="1"/>
          <p:nvPr/>
        </p:nvSpPr>
        <p:spPr>
          <a:xfrm>
            <a:off x="2529840" y="700385"/>
            <a:ext cx="4175759" cy="18928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Родился в </a:t>
            </a:r>
            <a:r>
              <a:rPr lang="ru-RU" sz="13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г.Кунгур</a:t>
            </a:r>
            <a:r>
              <a:rPr lang="ru-RU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3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чился </a:t>
            </a:r>
            <a:r>
              <a:rPr lang="ru-RU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Литературном институте имени А. М. Горького.</a:t>
            </a:r>
          </a:p>
          <a:p>
            <a:r>
              <a:rPr lang="ru-RU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 время Великой Отечественной войны был </a:t>
            </a:r>
            <a:r>
              <a:rPr lang="ru-RU" sz="13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сбойцом</a:t>
            </a:r>
            <a:r>
              <a:rPr lang="ru-RU" sz="13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народного ополчения, затем в качестве военного корреспондента газеты «Красная звезда», воевал в Подмосковье, на Украине и в Крыму, вместе с частями 1-го Украинского фронта прошёл через Польшу и Германию</a:t>
            </a:r>
            <a:r>
              <a:rPr lang="ru-RU" sz="13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Многие его произведения посвящены Уралу.</a:t>
            </a:r>
            <a:endParaRPr lang="ru-RU" sz="13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61F8B-5D0E-6C4C-DE96-02C51C82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5F841620-0BF2-19B8-486E-79D5D6C3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8734107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32243-130E-8D91-D355-AE0384FF0F53}"/>
              </a:ext>
            </a:extLst>
          </p:cNvPr>
          <p:cNvSpPr txBox="1"/>
          <p:nvPr/>
        </p:nvSpPr>
        <p:spPr>
          <a:xfrm>
            <a:off x="2552700" y="783913"/>
            <a:ext cx="4175760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3" tooltip="СССР"/>
              </a:rPr>
              <a:t>С</a:t>
            </a:r>
            <a:r>
              <a:rPr lang="ru-RU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СССР"/>
              </a:rPr>
              <a:t>оветская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детская </a:t>
            </a:r>
            <a:r>
              <a:rPr lang="ru-RU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Поэт"/>
              </a:rPr>
              <a:t>поэтесса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Переводчик"/>
              </a:rPr>
              <a:t>переводчица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200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6"/>
              </a:rPr>
              <a:t>драматург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buNone/>
            </a:pP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1930 году вышла первая книга </a:t>
            </a:r>
            <a:r>
              <a:rPr lang="ru-RU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Высотской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«</a:t>
            </a:r>
            <a:r>
              <a:rPr lang="ru-RU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Старушкины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игрушки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»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 время Великой Отечественной войны Высоцкая вместе с другими писателями была эвакуирована на Урал. В Свердловске и Челябинске в годы войны были напечатаны многие её книжки: «Баллады» (Свердловск, 1942), «Васины друзья» (Свердловск, 1943), «Дед Егор» (Свердловск, 1943), «Зимой» (Челябинск, 1943), «Линкор» (Челябинск, 1943), «Луна» (Челябинск, 1943), «Метель» (Челябинск, 1943), «Трудный случай» (Челябинск, 1943)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2EBAC9-2FB5-B92D-3024-06986F2C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4" y="743578"/>
            <a:ext cx="1766501" cy="25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08AFE-CDE0-9B0F-AB76-D899E820E382}"/>
              </a:ext>
            </a:extLst>
          </p:cNvPr>
          <p:cNvSpPr txBox="1"/>
          <p:nvPr/>
        </p:nvSpPr>
        <p:spPr>
          <a:xfrm>
            <a:off x="2804160" y="106680"/>
            <a:ext cx="3345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Ольга Ивановна </a:t>
            </a:r>
            <a:r>
              <a:rPr lang="ru-RU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Высотская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1600" dirty="0"/>
          </a:p>
          <a:p>
            <a:pPr algn="ctr"/>
            <a:r>
              <a:rPr lang="ru-RU" b="1" dirty="0" smtClean="0"/>
              <a:t>1903 </a:t>
            </a:r>
            <a:r>
              <a:rPr lang="ru-RU" b="1" dirty="0"/>
              <a:t>- </a:t>
            </a:r>
            <a:r>
              <a:rPr lang="ru-RU" b="1" dirty="0" smtClean="0"/>
              <a:t>1970 </a:t>
            </a:r>
            <a:r>
              <a:rPr lang="ru-RU" b="1" dirty="0"/>
              <a:t>гг.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C5CE4-89FD-E7E2-7664-B94C35B7D45B}"/>
              </a:ext>
            </a:extLst>
          </p:cNvPr>
          <p:cNvSpPr txBox="1"/>
          <p:nvPr/>
        </p:nvSpPr>
        <p:spPr>
          <a:xfrm>
            <a:off x="1738365" y="3215473"/>
            <a:ext cx="3416565" cy="535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Салют</a:t>
            </a:r>
          </a:p>
          <a:p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ctr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Скорей, скорей одеться!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Скорей позвать ребят!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честь праздника Победы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Орудия палят.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Вокруг все было тихо,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вдруг — салют! Салют!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Ракеты в небе вспыхнули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там, и тут!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 площадью,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 крышами,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 праздничной Москвой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Взвиваются все выше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Огней фонтан живой!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улицу, на улицу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радостно бегут,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Кричат «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Урра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»!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Любуются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праздничный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Салют!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2D8B-DF16-8651-9173-317C379D3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FF0BB663-7B99-C063-86FB-95EEB8B6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3134E6-AAFB-9E5F-6340-FE97EFCC330D}"/>
              </a:ext>
            </a:extLst>
          </p:cNvPr>
          <p:cNvSpPr txBox="1"/>
          <p:nvPr/>
        </p:nvSpPr>
        <p:spPr>
          <a:xfrm>
            <a:off x="2491990" y="829957"/>
            <a:ext cx="3672590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Ч</a:t>
            </a:r>
            <a:r>
              <a:rPr lang="ru-RU" sz="12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елябинский поэт и прозаик, работал военным </a:t>
            </a:r>
            <a:r>
              <a:rPr lang="ru-RU" sz="1200" b="0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коррес-пондентом</a:t>
            </a:r>
            <a:r>
              <a:rPr lang="ru-RU" sz="12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газет «За Родину!» Северо-Западного фронта, «В атаку!» Второй гвардейской армии, «Красный гвардеец» Первого гвардейского </a:t>
            </a:r>
            <a:r>
              <a:rPr lang="ru-RU" sz="1200" b="0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стрелко-вого</a:t>
            </a:r>
            <a:r>
              <a:rPr lang="ru-RU" sz="12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корпуса – и был не только хорошим журналистом, но и смелым бойцом. Боевые заслуги поэта отмечены медалями «За отвагу» и «За боевые заслуги"</a:t>
            </a:r>
            <a:endParaRPr lang="ru-RU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02691-52E4-CD38-30E0-C00E19FFB261}"/>
              </a:ext>
            </a:extLst>
          </p:cNvPr>
          <p:cNvSpPr txBox="1"/>
          <p:nvPr/>
        </p:nvSpPr>
        <p:spPr>
          <a:xfrm>
            <a:off x="2131059" y="2582606"/>
            <a:ext cx="3093721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Слава нашему солдату!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Слава нашему солдату-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Он в годину бурь и гроз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Шел с гранатой и лопатой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Через пекло и мороз.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Он прошел по всем пределам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– По войне огромной всей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– Твердый духом, крепкий телом,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Верный Родине своей.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Слава воину родному,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Что не кланялся нигде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Ни броне, ни ветру злому,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Ни снаряду, ни беде.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Слава верности не шаткой, Богатырской силе той,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Что жила не очень сладко,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Все же с правдою святой.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Слава воинам, ходившим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 нами в буре и огне,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Честно головы сложившим </a:t>
            </a:r>
          </a:p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Без упрека на земле!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DED5E-B532-A536-F158-9EB4C683CBCD}"/>
              </a:ext>
            </a:extLst>
          </p:cNvPr>
          <p:cNvSpPr txBox="1"/>
          <p:nvPr/>
        </p:nvSpPr>
        <p:spPr>
          <a:xfrm rot="10800000" flipV="1">
            <a:off x="2572377" y="306736"/>
            <a:ext cx="3477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22 января 1917 — 1 ноября 1986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4686B-AAD9-B9E2-1666-75E9F15E17E3}"/>
              </a:ext>
            </a:extLst>
          </p:cNvPr>
          <p:cNvSpPr txBox="1"/>
          <p:nvPr/>
        </p:nvSpPr>
        <p:spPr>
          <a:xfrm>
            <a:off x="2572378" y="215242"/>
            <a:ext cx="35922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Гроссман Марк Соломонович </a:t>
            </a:r>
            <a:endParaRPr lang="ru-RU" sz="1600" b="1" dirty="0"/>
          </a:p>
        </p:txBody>
      </p:sp>
      <p:pic>
        <p:nvPicPr>
          <p:cNvPr id="2050" name="Picture 2" descr="Гроссман Марк Соломонович · Писатели · Литературная карта ...">
            <a:extLst>
              <a:ext uri="{FF2B5EF4-FFF2-40B4-BE49-F238E27FC236}">
                <a16:creationId xmlns:a16="http://schemas.microsoft.com/office/drawing/2014/main" id="{5685FDB0-5EDC-8EBE-D4E1-4D8012E4F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 bwMode="auto">
          <a:xfrm>
            <a:off x="693420" y="384519"/>
            <a:ext cx="1655885" cy="22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7CB65-443D-A112-8F3A-F72CBB76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FCD66E2-0809-17F9-C355-F7125D85C5CD}"/>
              </a:ext>
            </a:extLst>
          </p:cNvPr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055A9F-E95F-39C8-11D6-5CB520A4304F}"/>
              </a:ext>
            </a:extLst>
          </p:cNvPr>
          <p:cNvSpPr/>
          <p:nvPr/>
        </p:nvSpPr>
        <p:spPr>
          <a:xfrm>
            <a:off x="2576029" y="607858"/>
            <a:ext cx="423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4" name="Рисунок 13" descr="9df43eaf2ccf22c628758e233881ef55_XL.png">
            <a:extLst>
              <a:ext uri="{FF2B5EF4-FFF2-40B4-BE49-F238E27FC236}">
                <a16:creationId xmlns:a16="http://schemas.microsoft.com/office/drawing/2014/main" id="{3CBB0107-C780-1268-EDED-A9D2747C2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59" y="8551137"/>
            <a:ext cx="2086565" cy="10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714A88-84C8-19EF-BB8A-A4D98DFC94A2}"/>
              </a:ext>
            </a:extLst>
          </p:cNvPr>
          <p:cNvSpPr txBox="1"/>
          <p:nvPr/>
        </p:nvSpPr>
        <p:spPr>
          <a:xfrm>
            <a:off x="2136538" y="3338495"/>
            <a:ext cx="381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     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722CE-FF07-A849-C108-4B9E367F53C9}"/>
              </a:ext>
            </a:extLst>
          </p:cNvPr>
          <p:cNvSpPr txBox="1"/>
          <p:nvPr/>
        </p:nvSpPr>
        <p:spPr>
          <a:xfrm>
            <a:off x="2601753" y="60417"/>
            <a:ext cx="377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Фейерабенд</a:t>
            </a:r>
            <a:r>
              <a:rPr lang="ru-RU" sz="1600" b="1" dirty="0"/>
              <a:t> Евгений Витальевич</a:t>
            </a:r>
          </a:p>
          <a:p>
            <a:pPr algn="ctr"/>
            <a:r>
              <a:rPr lang="ru-RU" sz="1600" b="1" dirty="0"/>
              <a:t>19.10.1926 -14.03.1981 гг.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1D43B-CE79-92CF-04D6-16554F805639}"/>
              </a:ext>
            </a:extLst>
          </p:cNvPr>
          <p:cNvSpPr txBox="1"/>
          <p:nvPr/>
        </p:nvSpPr>
        <p:spPr>
          <a:xfrm>
            <a:off x="2136538" y="2394857"/>
            <a:ext cx="322794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Муравей.</a:t>
            </a:r>
          </a:p>
          <a:p>
            <a:endParaRPr lang="ru-RU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он чуял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Пахнет житом,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Но, миной скошен наповал,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Солдат считал себя убитым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даже глаз не открывал.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И, оглушенный,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не слышал,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пушки били за рекой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как в норе копались мыши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 окровавленной щекой.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ездовые драли глотки…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вот разведчик-муравей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лоб солдату слез с пилотки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заблудился меж бровей.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там в испуге заметался,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И, энергичен, полон сил,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Защекотал и затоптался,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вдруг —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Солдата воскресил.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тяжело открылись веки,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смутно глянули зрачки,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свет забрезжил в человеке,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Поплыл поверх его тоски.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Вздохнул он глубоко и тяжко,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небо хлынуло в глаза…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понесла к земле мурашку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Большая круглая слеза.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DF5FE-6DE7-3F39-D93D-BBE6D1756B25}"/>
              </a:ext>
            </a:extLst>
          </p:cNvPr>
          <p:cNvSpPr txBox="1"/>
          <p:nvPr/>
        </p:nvSpPr>
        <p:spPr>
          <a:xfrm>
            <a:off x="2241041" y="682527"/>
            <a:ext cx="447617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42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0" i="0" dirty="0">
                <a:solidFill>
                  <a:srgbClr val="242F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оветский свердловский поэт. прикованный к постели с 9 лет. Он заочно закончил школу, заочно учился три года в УрГУ. И полностью посвятил себя творчеству - поэзии, которая стала для него смыслом всей жизни. Значительная часть трудов </a:t>
            </a:r>
            <a:r>
              <a:rPr lang="ru-RU" sz="1200" b="0" i="0" dirty="0" err="1">
                <a:solidFill>
                  <a:srgbClr val="242F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Фейерабенда</a:t>
            </a:r>
            <a:r>
              <a:rPr lang="ru-RU" sz="1200" b="0" i="0" dirty="0">
                <a:solidFill>
                  <a:srgbClr val="242F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была посвящена детям, стихи публиковались  в журналах, в антологиях, и в авторских сборниках. С 1958 года поэт становится членом Союза писателей СССР, в 1970 получает ряд правительственных наград.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/>
          <a:stretch/>
        </p:blipFill>
        <p:spPr>
          <a:xfrm>
            <a:off x="551605" y="450059"/>
            <a:ext cx="1508345" cy="19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7CB65-443D-A112-8F3A-F72CBB76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FCD66E2-0809-17F9-C355-F7125D85C5CD}"/>
              </a:ext>
            </a:extLst>
          </p:cNvPr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055A9F-E95F-39C8-11D6-5CB520A4304F}"/>
              </a:ext>
            </a:extLst>
          </p:cNvPr>
          <p:cNvSpPr/>
          <p:nvPr/>
        </p:nvSpPr>
        <p:spPr>
          <a:xfrm>
            <a:off x="2576029" y="607858"/>
            <a:ext cx="423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4" name="Рисунок 13" descr="9df43eaf2ccf22c628758e233881ef55_XL.png">
            <a:extLst>
              <a:ext uri="{FF2B5EF4-FFF2-40B4-BE49-F238E27FC236}">
                <a16:creationId xmlns:a16="http://schemas.microsoft.com/office/drawing/2014/main" id="{3CBB0107-C780-1268-EDED-A9D2747C2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60" y="8682802"/>
            <a:ext cx="1833488" cy="95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714A88-84C8-19EF-BB8A-A4D98DFC94A2}"/>
              </a:ext>
            </a:extLst>
          </p:cNvPr>
          <p:cNvSpPr txBox="1"/>
          <p:nvPr/>
        </p:nvSpPr>
        <p:spPr>
          <a:xfrm>
            <a:off x="2136538" y="3338495"/>
            <a:ext cx="381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     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722CE-FF07-A849-C108-4B9E367F53C9}"/>
              </a:ext>
            </a:extLst>
          </p:cNvPr>
          <p:cNvSpPr txBox="1"/>
          <p:nvPr/>
        </p:nvSpPr>
        <p:spPr>
          <a:xfrm>
            <a:off x="2672767" y="607858"/>
            <a:ext cx="3773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Фейерабенд</a:t>
            </a:r>
            <a:r>
              <a:rPr lang="ru-RU" sz="1600" b="1" dirty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Евгений </a:t>
            </a:r>
            <a:r>
              <a:rPr lang="ru-RU" sz="1600" b="1" dirty="0"/>
              <a:t>Витальевич</a:t>
            </a:r>
          </a:p>
          <a:p>
            <a:pPr algn="ctr"/>
            <a:r>
              <a:rPr lang="ru-RU" sz="1600" b="1" dirty="0" smtClean="0"/>
              <a:t>1926 - 1981 </a:t>
            </a:r>
            <a:r>
              <a:rPr lang="ru-RU" sz="1600" b="1" dirty="0"/>
              <a:t>гг.</a:t>
            </a:r>
            <a:endParaRPr lang="ru-RU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76224" y="2760136"/>
            <a:ext cx="397644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Сын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дом вбежав с январского мороза,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Сын узнал о гибели отца...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Варежкой заснеженною слёзы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Вытер с побледневшего лица.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Мальчик на завод пришёл из школы,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 трудом помочь своей стране.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цехе от товарищей весёлых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сперва держался в стороне.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Токарем умелым стать желая,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 он скуп на жесты и слова.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учился, жадно постигая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Сложные секреты мастерства.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сегодня он преобразился,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ушёл он в сторону от нас,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Первый раз легко разговорился,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Громко засмеялся первый раз.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Ведь впервые выточил из стали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сегодня собственной рукой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Нужные для армии детали,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Части для машины фронтовой.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/>
          <a:stretch/>
        </p:blipFill>
        <p:spPr>
          <a:xfrm>
            <a:off x="908318" y="255838"/>
            <a:ext cx="1782311" cy="2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7CB65-443D-A112-8F3A-F72CBB76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FCD66E2-0809-17F9-C355-F7125D85C5CD}"/>
              </a:ext>
            </a:extLst>
          </p:cNvPr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055A9F-E95F-39C8-11D6-5CB520A4304F}"/>
              </a:ext>
            </a:extLst>
          </p:cNvPr>
          <p:cNvSpPr/>
          <p:nvPr/>
        </p:nvSpPr>
        <p:spPr>
          <a:xfrm>
            <a:off x="2576029" y="607858"/>
            <a:ext cx="423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4" name="Рисунок 13" descr="9df43eaf2ccf22c628758e233881ef55_XL.png">
            <a:extLst>
              <a:ext uri="{FF2B5EF4-FFF2-40B4-BE49-F238E27FC236}">
                <a16:creationId xmlns:a16="http://schemas.microsoft.com/office/drawing/2014/main" id="{3CBB0107-C780-1268-EDED-A9D2747C2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60" y="8682802"/>
            <a:ext cx="1833488" cy="95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714A88-84C8-19EF-BB8A-A4D98DFC94A2}"/>
              </a:ext>
            </a:extLst>
          </p:cNvPr>
          <p:cNvSpPr txBox="1"/>
          <p:nvPr/>
        </p:nvSpPr>
        <p:spPr>
          <a:xfrm>
            <a:off x="2136538" y="3338495"/>
            <a:ext cx="381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     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722CE-FF07-A849-C108-4B9E367F53C9}"/>
              </a:ext>
            </a:extLst>
          </p:cNvPr>
          <p:cNvSpPr txBox="1"/>
          <p:nvPr/>
        </p:nvSpPr>
        <p:spPr>
          <a:xfrm>
            <a:off x="2672767" y="607858"/>
            <a:ext cx="3773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Фейерабенд</a:t>
            </a:r>
            <a:r>
              <a:rPr lang="ru-RU" sz="1600" b="1" dirty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Евгений </a:t>
            </a:r>
            <a:r>
              <a:rPr lang="ru-RU" sz="1600" b="1" dirty="0"/>
              <a:t>Витальевич</a:t>
            </a:r>
          </a:p>
          <a:p>
            <a:pPr algn="ctr"/>
            <a:r>
              <a:rPr lang="ru-RU" sz="1600" b="1" dirty="0" smtClean="0"/>
              <a:t>1926 - 1981 </a:t>
            </a:r>
            <a:r>
              <a:rPr lang="ru-RU" sz="1600" b="1" dirty="0"/>
              <a:t>гг.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/>
          <a:stretch/>
        </p:blipFill>
        <p:spPr>
          <a:xfrm>
            <a:off x="908318" y="255838"/>
            <a:ext cx="1782311" cy="234766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6029" y="2419473"/>
            <a:ext cx="3850504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грозный час ушёл солдат с Урала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войну в далёкие края,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в тылу у воина осталась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Горячо любимая семья.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жена, едва проснётся город,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завод, на славный труд спешит,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И, оставшись дома без призора,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Верно, заскучают малыши.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недаром создан в ближней школе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Боевой тимуровский отряд.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Пионеры дров семье наколют,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Сварят суп и чаю вскипятят.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 ещё подарят детям книжку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коня картонного они.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грустите попусту, малышки,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на белом свете не одни!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Покидая цехи заводские,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Мастера уходят бить врага.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 заменит руки золотые,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 заступит место у станка?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инструментам приучая пальцы,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цехе у станков и у тисков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Обучались юные уральцы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Радостной работе заводской.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7147" y="1636776"/>
            <a:ext cx="256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Мы помогаем фронту (отрывок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7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67" y="7876902"/>
            <a:ext cx="2080367" cy="10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880" y="906405"/>
            <a:ext cx="65575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МУЗЕЙ МАДОУ № 94 представляет сборник стихотворений «Урал-фронту» из произведений, посвящённых событиям Великой Отечественной войны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1941-1945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годов, написанных уральскими поэтами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или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поэтами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проживающими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разные годы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Урале. </a:t>
            </a:r>
          </a:p>
          <a:p>
            <a:pPr algn="just">
              <a:lnSpc>
                <a:spcPct val="125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Данные произведения были собраны рамках проведения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Районных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дистанционных конкурсов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чтецов среди детей с ограниченными возможностями здоровья и детей-инвалидов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День Победы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», проводимых Музеем МАДОУ №94 для дошкольных учреждений Железнодорожного района города Екатеринбурга в 2024 и 2025 гг. </a:t>
            </a:r>
          </a:p>
          <a:p>
            <a:pPr algn="just">
              <a:lnSpc>
                <a:spcPct val="125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Участникам конкурсов была предложена номинация «Урал-фронту». Представленные в этой номинации стихотворения вошли в этот сборник и в копилку краеведческого материала нашего МУЗЕЯ. </a:t>
            </a:r>
          </a:p>
        </p:txBody>
      </p:sp>
    </p:spTree>
    <p:extLst>
      <p:ext uri="{BB962C8B-B14F-4D97-AF65-F5344CB8AC3E}">
        <p14:creationId xmlns:p14="http://schemas.microsoft.com/office/powerpoint/2010/main" val="13733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DAB5-2749-F9B6-2656-62B197E0C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DCE26B82-1EEE-2719-5897-211D4AC3B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6CD05-DDD6-89D9-8B30-800C825EEA8F}"/>
              </a:ext>
            </a:extLst>
          </p:cNvPr>
          <p:cNvSpPr txBox="1"/>
          <p:nvPr/>
        </p:nvSpPr>
        <p:spPr>
          <a:xfrm>
            <a:off x="2170444" y="444937"/>
            <a:ext cx="4484160" cy="200054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Родилась в Златоусте. В четыре года начала сочинять стихи о лесной живности. </a:t>
            </a:r>
          </a:p>
          <a:p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1994 г. Е.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Раннева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постоянный автор газеты «Миасский рабочий». В городском издательстве «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Геотур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вышла первая ее книжка для детей: «Моя азбука», совмещает в себе профессии педагога, детского поэта, организатора детского досуга… преподает музыку в школе. Елена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Раннева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лауреат Всероссийского Бажовского  фестиваля (2004, 2008), дипломант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Всеуральского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фестиваля «Богат талантами Урал»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(2006),</a:t>
            </a:r>
            <a:endParaRPr lang="ru-RU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764EE-DF4E-32D4-9111-34C1438F3C18}"/>
              </a:ext>
            </a:extLst>
          </p:cNvPr>
          <p:cNvSpPr txBox="1"/>
          <p:nvPr/>
        </p:nvSpPr>
        <p:spPr>
          <a:xfrm>
            <a:off x="1706880" y="2994660"/>
            <a:ext cx="38023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параде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Ликует, празднуя Победу,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Мой город в зареве цветном,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на параде вместе с дедом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Мы, взявшись за руки, идём.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Дед помнит, как в лихие годы,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Родину он рвался в бой.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ради жизни и свободы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Погиб его земляк-герой.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жгли фашисты наши сёла,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Спалить хотели города…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нынче дедушка весёлый –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Минула страшная беда.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Мелькнула яркая звезда,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ней другие засияли.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не забуду никогда,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наши деды воевали!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7BA62-159C-26B8-DB99-7019D2E8F382}"/>
              </a:ext>
            </a:extLst>
          </p:cNvPr>
          <p:cNvSpPr txBox="1"/>
          <p:nvPr/>
        </p:nvSpPr>
        <p:spPr>
          <a:xfrm>
            <a:off x="3055620" y="137160"/>
            <a:ext cx="245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Елена </a:t>
            </a:r>
            <a:r>
              <a:rPr lang="ru-RU" b="1" dirty="0" err="1"/>
              <a:t>Раннева</a:t>
            </a:r>
            <a:r>
              <a:rPr lang="ru-RU" b="1" dirty="0"/>
              <a:t>   1958 г.р.</a:t>
            </a:r>
          </a:p>
        </p:txBody>
      </p:sp>
      <p:pic>
        <p:nvPicPr>
          <p:cNvPr id="5122" name="Picture 2" descr="Раннева Елена Алексеевна">
            <a:extLst>
              <a:ext uri="{FF2B5EF4-FFF2-40B4-BE49-F238E27FC236}">
                <a16:creationId xmlns:a16="http://schemas.microsoft.com/office/drawing/2014/main" id="{005C029B-14FA-5D86-819D-840B9F8B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7" y="380465"/>
            <a:ext cx="1590216" cy="20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242C-C3D7-5EB9-B6A4-D80C1D3B9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630740A6-40FC-AA10-9C93-F8CA10DD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0B5C7-12FD-E9EB-9466-ACEA20EF8530}"/>
              </a:ext>
            </a:extLst>
          </p:cNvPr>
          <p:cNvSpPr txBox="1"/>
          <p:nvPr/>
        </p:nvSpPr>
        <p:spPr>
          <a:xfrm>
            <a:off x="2976545" y="803194"/>
            <a:ext cx="317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Нина Севостьянова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поэтесса</a:t>
            </a:r>
            <a:endParaRPr lang="ru-RU" sz="1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DC2DD-0CFF-128A-9683-2977D5B36418}"/>
              </a:ext>
            </a:extLst>
          </p:cNvPr>
          <p:cNvSpPr txBox="1"/>
          <p:nvPr/>
        </p:nvSpPr>
        <p:spPr>
          <a:xfrm>
            <a:off x="893745" y="3162300"/>
            <a:ext cx="5956300" cy="44450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Serif"/>
              </a:rPr>
              <a:t>­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Труженики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Тыла,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не воевали,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до капли силы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Фронту отдавали!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Сутками с завода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не выходили,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Фронту и народу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оплотом были!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Женщины, подростки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станков стояли,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мужскую, взрослую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Норму выполняли!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Токаря-мальчишки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Воевать мечтали,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Трудовые книжки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Их не отпускали...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Всю войну бессменно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станков ребята,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Ведь завод - военный,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они – солдаты!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Труженики Тыла,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не подкачали,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ни трудно было,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Станки не выключали,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 танки, самолёты,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Пушки и снаряды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срок поставить фронту, 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Бить врагов заклятых!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 оружьем вашим,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Политом слезами,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Там, на фронте, наши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Родину спасали!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в Победе славной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Ваша – половина,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Фронт, конечно, главный,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Тыл... - его станина!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Нина Севостьянова">
            <a:extLst>
              <a:ext uri="{FF2B5EF4-FFF2-40B4-BE49-F238E27FC236}">
                <a16:creationId xmlns:a16="http://schemas.microsoft.com/office/drawing/2014/main" id="{21BD3F84-A55A-CBEB-6EA7-982A062C2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r="9059" b="38522"/>
          <a:stretch/>
        </p:blipFill>
        <p:spPr bwMode="auto">
          <a:xfrm>
            <a:off x="777045" y="280181"/>
            <a:ext cx="1737360" cy="19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3472" y="2146525"/>
            <a:ext cx="2167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Труженики Тыла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отрывок)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314FA-BC7F-135B-3C4C-19DB4D971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CBC58413-0294-7E15-F9C5-7F0A5D5D2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AA542-7A2D-0EAF-8F1B-113573D16800}"/>
              </a:ext>
            </a:extLst>
          </p:cNvPr>
          <p:cNvSpPr txBox="1"/>
          <p:nvPr/>
        </p:nvSpPr>
        <p:spPr>
          <a:xfrm>
            <a:off x="3172265" y="1238669"/>
            <a:ext cx="3447098" cy="138499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Историк, поэт, журналист, прозаик.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Родился в 1958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 древнем городе  Гурьев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расположенном на берегу реки Урал. Его работы отмечены наградами.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Некоторое время жил на Урале.</a:t>
            </a:r>
            <a:endParaRPr lang="ru-RU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B4DD5-CDC7-C1C2-2B45-871ADC258992}"/>
              </a:ext>
            </a:extLst>
          </p:cNvPr>
          <p:cNvSpPr txBox="1"/>
          <p:nvPr/>
        </p:nvSpPr>
        <p:spPr>
          <a:xfrm>
            <a:off x="3172265" y="467287"/>
            <a:ext cx="302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Валентин Тарабрин</a:t>
            </a:r>
          </a:p>
        </p:txBody>
      </p:sp>
      <p:pic>
        <p:nvPicPr>
          <p:cNvPr id="1026" name="Picture 2" descr="Валентин Тарабрин">
            <a:extLst>
              <a:ext uri="{FF2B5EF4-FFF2-40B4-BE49-F238E27FC236}">
                <a16:creationId xmlns:a16="http://schemas.microsoft.com/office/drawing/2014/main" id="{34829F84-167B-A684-609B-85E7E24B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b="9129"/>
          <a:stretch/>
        </p:blipFill>
        <p:spPr bwMode="auto">
          <a:xfrm>
            <a:off x="979164" y="617057"/>
            <a:ext cx="1811745" cy="2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4BA4A-3F6F-CC38-0A3E-EFC71B7C4AC9}"/>
              </a:ext>
            </a:extLst>
          </p:cNvPr>
          <p:cNvSpPr txBox="1"/>
          <p:nvPr/>
        </p:nvSpPr>
        <p:spPr>
          <a:xfrm>
            <a:off x="1457011" y="2090057"/>
            <a:ext cx="441174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Седой </a:t>
            </a:r>
            <a:r>
              <a:rPr lang="ru-RU" sz="1600" b="1" dirty="0" smtClean="0"/>
              <a:t>Урал</a:t>
            </a:r>
          </a:p>
          <a:p>
            <a:pPr algn="ctr"/>
            <a:r>
              <a:rPr lang="ru-RU" sz="1600" i="1" dirty="0"/>
              <a:t>с</a:t>
            </a:r>
            <a:r>
              <a:rPr lang="ru-RU" sz="1600" i="1" dirty="0" smtClean="0"/>
              <a:t>казание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(Отрывок)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sz="1600" dirty="0"/>
              <a:t>Седой Урал всегда ковал победу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Так было в Первой Мировой войне.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 войне с фашизмом тоже, скажут деды,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Ковал Урал победу, но вдвойне.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Патроны, пушки, танки, самолёты</a:t>
            </a:r>
            <a:br>
              <a:rPr lang="ru-RU" sz="1600" dirty="0"/>
            </a:br>
            <a:r>
              <a:rPr lang="ru-RU" sz="1600" dirty="0"/>
              <a:t>С конвейера сходили ровно в ряд.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Гранаты, автоматы, пулемёты – 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Всё для победы главной, для солдат!</a:t>
            </a:r>
          </a:p>
        </p:txBody>
      </p:sp>
    </p:spTree>
    <p:extLst>
      <p:ext uri="{BB962C8B-B14F-4D97-AF65-F5344CB8AC3E}">
        <p14:creationId xmlns:p14="http://schemas.microsoft.com/office/powerpoint/2010/main" val="32724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C529B-58B6-DD44-4AD6-BFA963F7C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9FDA1CDB-AED3-4384-B5D7-CF0DB84C2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05AE28-2A2E-2906-0DE3-110AD9DCD433}"/>
              </a:ext>
            </a:extLst>
          </p:cNvPr>
          <p:cNvSpPr txBox="1"/>
          <p:nvPr/>
        </p:nvSpPr>
        <p:spPr>
          <a:xfrm>
            <a:off x="2768599" y="854111"/>
            <a:ext cx="3913555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Писатель, краевед. Р</a:t>
            </a:r>
            <a:r>
              <a:rPr lang="ru-RU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одился </a:t>
            </a:r>
            <a:r>
              <a:rPr lang="ru-RU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Днепропетровске. Во время войны был эвакуирован в Казахстан, где и окончил школу. </a:t>
            </a:r>
            <a:r>
              <a:rPr lang="ru-RU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Учился </a:t>
            </a:r>
            <a:r>
              <a:rPr lang="ru-RU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Московском станкоинструментальном институте, после его окончания направлен в Свердловск, на Уралмашзавод.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1965 по 1997 работал </a:t>
            </a:r>
            <a:r>
              <a:rPr lang="ru-RU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инженером на Уральском турбомоторном заводе. Много печатался, в том числе в </a:t>
            </a:r>
            <a:r>
              <a:rPr lang="ru-RU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журналах «Уральский следопыт», </a:t>
            </a:r>
            <a:r>
              <a:rPr lang="ru-RU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«Урал</a:t>
            </a:r>
            <a:r>
              <a:rPr lang="ru-RU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»., газете «Вечерний Свердловск». </a:t>
            </a:r>
            <a:r>
              <a:rPr lang="ru-RU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Член Союза российских писателей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52F5F-147E-BCB5-7344-A2582D75C2B7}"/>
              </a:ext>
            </a:extLst>
          </p:cNvPr>
          <p:cNvSpPr txBox="1"/>
          <p:nvPr/>
        </p:nvSpPr>
        <p:spPr>
          <a:xfrm>
            <a:off x="2971800" y="175260"/>
            <a:ext cx="3276600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</a:rPr>
              <a:t>Борис  Семёнович </a:t>
            </a:r>
            <a:r>
              <a:rPr lang="ru-RU" sz="1600" b="1" dirty="0" err="1" smtClean="0">
                <a:effectLst/>
              </a:rPr>
              <a:t>Вайесберг</a:t>
            </a:r>
            <a:endParaRPr lang="ru-RU" sz="1600" b="1" dirty="0">
              <a:effectLst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1933 – 2022)</a:t>
            </a: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BCA55-E626-6438-34EE-222CF6A43186}"/>
              </a:ext>
            </a:extLst>
          </p:cNvPr>
          <p:cNvSpPr txBox="1"/>
          <p:nvPr/>
        </p:nvSpPr>
        <p:spPr>
          <a:xfrm>
            <a:off x="1446182" y="3935089"/>
            <a:ext cx="4250453" cy="382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Вспомнилось, как мы семьёй сидели...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Вспомнилось, как мы семьёй сидели –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Мама, я, братишка, баба, дед…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 дворе. В земле. В холодной щели.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 бомбёжкой. Мне всего семь лет.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Пересилив страх, под мамы крики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 полез из щели – посмотреть.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Ничего не видно. Вспышек блики.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Вой моторов… Грохот бомб… И смерть!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Вот рвануло близко – там, за школой.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Что-то тихо шлёпнулось у ног.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Подобрал я маленький осколок…</a:t>
            </a:r>
            <a:b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…Только жизнь прожив, я вздрогнуть смог</a:t>
            </a:r>
            <a:r>
              <a:rPr lang="ru-RU" sz="1600" b="0" i="0" kern="120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Борис Семёнович Вайсберг">
            <a:extLst>
              <a:ext uri="{FF2B5EF4-FFF2-40B4-BE49-F238E27FC236}">
                <a16:creationId xmlns:a16="http://schemas.microsoft.com/office/drawing/2014/main" id="{1BEAA9A5-7CFB-067E-CAAF-69CD3917E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/>
          <a:stretch/>
        </p:blipFill>
        <p:spPr bwMode="auto">
          <a:xfrm>
            <a:off x="802501" y="1006510"/>
            <a:ext cx="1877032" cy="20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2524" y="182366"/>
            <a:ext cx="1944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7800" y="884534"/>
            <a:ext cx="3993101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Русская советская поэтесса, писательница, киносценарист. Лауреат Государственных премий. Во время Великой Отечественной войны  Агния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Барто с семьёй была эвакуирована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Свердловск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где освоила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профессию токаря.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Много времени она проводила с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подростками, посещала детские сады. Написала немало произведений о войне для детей.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Премию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полученную во время войны, она отдала на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строительство танка.</a:t>
            </a:r>
            <a:endParaRPr lang="ru-RU" u="sng" dirty="0"/>
          </a:p>
        </p:txBody>
      </p:sp>
      <p:pic>
        <p:nvPicPr>
          <p:cNvPr id="14" name="Рисунок 13" descr="9df43eaf2ccf22c628758e233881ef55_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59" y="8551137"/>
            <a:ext cx="2086565" cy="10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6538" y="3338495"/>
            <a:ext cx="381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     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AB1C8-4E5C-E84D-B866-634D8E6B3E6A}"/>
              </a:ext>
            </a:extLst>
          </p:cNvPr>
          <p:cNvSpPr txBox="1"/>
          <p:nvPr/>
        </p:nvSpPr>
        <p:spPr>
          <a:xfrm>
            <a:off x="2862122" y="269304"/>
            <a:ext cx="3395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Агния </a:t>
            </a:r>
            <a:r>
              <a:rPr lang="ru-RU" sz="1600" b="1" dirty="0" smtClean="0"/>
              <a:t>Львовна </a:t>
            </a:r>
            <a:r>
              <a:rPr lang="ru-RU" sz="1600" b="1" dirty="0" err="1" smtClean="0"/>
              <a:t>Барто</a:t>
            </a:r>
            <a:endParaRPr lang="ru-RU" sz="1600" b="1" dirty="0"/>
          </a:p>
          <a:p>
            <a:pPr algn="ctr"/>
            <a:r>
              <a:rPr lang="ru-RU" b="1" dirty="0"/>
              <a:t>17.02.1901- 1.04.1981 гг.</a:t>
            </a:r>
          </a:p>
        </p:txBody>
      </p:sp>
      <p:pic>
        <p:nvPicPr>
          <p:cNvPr id="2050" name="Picture 2" descr="Барто Агния Львовна — ПроДетЛит">
            <a:extLst>
              <a:ext uri="{FF2B5EF4-FFF2-40B4-BE49-F238E27FC236}">
                <a16:creationId xmlns:a16="http://schemas.microsoft.com/office/drawing/2014/main" id="{54CF3DA5-B5A8-3802-987C-7AFFF313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2" y="918782"/>
            <a:ext cx="1824478" cy="23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1841" y="3454697"/>
            <a:ext cx="3429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-apple-system"/>
              </a:rPr>
              <a:t>Агния </a:t>
            </a:r>
            <a:r>
              <a:rPr lang="ru-RU" dirty="0" err="1">
                <a:latin typeface="-apple-system"/>
              </a:rPr>
              <a:t>Барто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"Мастерская"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"Здесь открылась мастерская.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За углом, вторая дверь".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Это вывеска такая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На стене висит теперь.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Мы, портнихи и портные,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Взяли ножницы стальные,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Мы набрали лоскутков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Всех размеров и сортов.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Мы работаем для фронта,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Шьем кисеты для бойцов.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Приносите пестрый ситец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 обрезки полотна,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Что хотите приносите,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Нам материя нужна.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 smtClean="0">
                <a:latin typeface="-apple-system"/>
              </a:rPr>
              <a:t>1942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2524" y="182366"/>
            <a:ext cx="1944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7800" y="884534"/>
            <a:ext cx="3993101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Русская советская поэтесса, писательница, киносценарист. Лауреат Государственных премий. Во время Великой Отечественной войны  Агния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Барто с семьёй была эвакуирована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Свердловск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где освоила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профессию токаря.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Много времени она проводила с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подростками, посещала детские сады. Написала немало произведений о войне для детей.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Премию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полученную во время войны, она отдала на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строительство танка.</a:t>
            </a:r>
            <a:endParaRPr lang="ru-RU" u="sng" dirty="0"/>
          </a:p>
        </p:txBody>
      </p:sp>
      <p:pic>
        <p:nvPicPr>
          <p:cNvPr id="14" name="Рисунок 13" descr="9df43eaf2ccf22c628758e233881ef55_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59" y="8551137"/>
            <a:ext cx="2086565" cy="10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6538" y="3338495"/>
            <a:ext cx="381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     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AB1C8-4E5C-E84D-B866-634D8E6B3E6A}"/>
              </a:ext>
            </a:extLst>
          </p:cNvPr>
          <p:cNvSpPr txBox="1"/>
          <p:nvPr/>
        </p:nvSpPr>
        <p:spPr>
          <a:xfrm>
            <a:off x="2862122" y="269304"/>
            <a:ext cx="3395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Агния </a:t>
            </a:r>
            <a:r>
              <a:rPr lang="ru-RU" sz="1600" b="1" dirty="0" smtClean="0"/>
              <a:t>Львовна </a:t>
            </a:r>
            <a:r>
              <a:rPr lang="ru-RU" sz="1600" b="1" dirty="0" err="1" smtClean="0"/>
              <a:t>Барто</a:t>
            </a:r>
            <a:endParaRPr lang="ru-RU" sz="1600" b="1" dirty="0"/>
          </a:p>
          <a:p>
            <a:pPr algn="ctr"/>
            <a:r>
              <a:rPr lang="ru-RU" b="1" dirty="0"/>
              <a:t>17.02.1901- 1.04.1981 гг.</a:t>
            </a:r>
          </a:p>
        </p:txBody>
      </p:sp>
      <p:pic>
        <p:nvPicPr>
          <p:cNvPr id="2050" name="Picture 2" descr="Барто Агния Львовна — ПроДетЛит">
            <a:extLst>
              <a:ext uri="{FF2B5EF4-FFF2-40B4-BE49-F238E27FC236}">
                <a16:creationId xmlns:a16="http://schemas.microsoft.com/office/drawing/2014/main" id="{54CF3DA5-B5A8-3802-987C-7AFFF313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2" y="918782"/>
            <a:ext cx="1824478" cy="23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775" y="3456211"/>
            <a:ext cx="6712225" cy="590931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b="1" dirty="0" smtClean="0"/>
              <a:t>                 «Наташа»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Почтальон проходит мимо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 стучит не в нашу дверь.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Почтальон проходит мимо,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Мы не ждём его теперь.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Он обходит все квартиры,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Все соседние дома,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Только нам четвёртый месяц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Ни открытки, ни письма.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Всем приходят письма с фронта…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У меня товарищ есть.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Он вчера перед уроком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Два письма мне дал прочесть.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Наш учитель от танкиста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Получил письмо вчера.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Только нам не пишет с фронта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Наша старшая сестра.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Но сегодня на рассвете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Вдруг соседи будят нас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 читают нам в газете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Напечатанный указ.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Там написано, в указе,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Кто получит ордена,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>
              <a:latin typeface="-apple-system"/>
            </a:endParaRPr>
          </a:p>
          <a:p>
            <a:r>
              <a:rPr lang="ru-RU" dirty="0" smtClean="0">
                <a:latin typeface="-apple-system"/>
              </a:rPr>
              <a:t>Там </a:t>
            </a:r>
            <a:r>
              <a:rPr lang="ru-RU" dirty="0">
                <a:latin typeface="-apple-system"/>
              </a:rPr>
              <a:t>сестра моя Наташа.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Может, это не она?..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Говорят соседи маме: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— Ну конечно, ваша дочь.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Тут не может быть ошибки,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 фамилия точь-в-точь</a:t>
            </a:r>
            <a:r>
              <a:rPr lang="ru-RU" dirty="0" smtClean="0">
                <a:latin typeface="-apple-system"/>
              </a:rPr>
              <a:t>.</a:t>
            </a:r>
          </a:p>
          <a:p>
            <a:r>
              <a:rPr lang="ru-RU" dirty="0" smtClean="0">
                <a:latin typeface="-apple-system"/>
              </a:rPr>
              <a:t>И зовут её Наташа,</a:t>
            </a:r>
          </a:p>
          <a:p>
            <a:r>
              <a:rPr lang="ru-RU" dirty="0" smtClean="0">
                <a:latin typeface="-apple-system"/>
              </a:rPr>
              <a:t>Комсомолка с Уралмаша.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Вслух сама читает мама: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— «В марте, первого числа,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Молодая санитарка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Двадцать раненых спасла».</a:t>
            </a:r>
            <a:br>
              <a:rPr lang="ru-RU" dirty="0">
                <a:latin typeface="-apple-system"/>
              </a:rPr>
            </a:b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Мама плачет отчего-то,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Младший брат кричит: «Ура!»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Молодец сестра Наташа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, Наша старшая сестра!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Вдруг я вижу </a:t>
            </a:r>
            <a:r>
              <a:rPr lang="ru-RU" dirty="0" smtClean="0">
                <a:latin typeface="-apple-system"/>
              </a:rPr>
              <a:t>почтальона</a:t>
            </a:r>
            <a:br>
              <a:rPr lang="ru-RU" dirty="0" smtClean="0">
                <a:latin typeface="-apple-system"/>
              </a:rPr>
            </a:br>
            <a:r>
              <a:rPr lang="ru-RU" dirty="0"/>
              <a:t>Я кричу ему в окно: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Вы не в пятую квартиру?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Писем не было давно!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звонок выходит мама,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Отворяет дверь сама.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Почтальон даёт ей сразу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 Наташи три письма.</a:t>
            </a:r>
            <a:r>
              <a:rPr lang="ru-RU" dirty="0" smtClean="0">
                <a:latin typeface="-apple-system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2524" y="182366"/>
            <a:ext cx="1944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4" name="Рисунок 13" descr="9df43eaf2ccf22c628758e233881ef55_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59" y="8551137"/>
            <a:ext cx="2086565" cy="10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6538" y="3338495"/>
            <a:ext cx="381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     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AB1C8-4E5C-E84D-B866-634D8E6B3E6A}"/>
              </a:ext>
            </a:extLst>
          </p:cNvPr>
          <p:cNvSpPr txBox="1"/>
          <p:nvPr/>
        </p:nvSpPr>
        <p:spPr>
          <a:xfrm>
            <a:off x="2862122" y="269304"/>
            <a:ext cx="3395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Агния </a:t>
            </a:r>
            <a:r>
              <a:rPr lang="ru-RU" sz="1600" b="1" dirty="0" smtClean="0"/>
              <a:t>Львовна </a:t>
            </a:r>
            <a:r>
              <a:rPr lang="ru-RU" sz="1600" b="1" dirty="0" err="1" smtClean="0"/>
              <a:t>Барто</a:t>
            </a:r>
            <a:endParaRPr lang="ru-RU" sz="1600" b="1" dirty="0"/>
          </a:p>
          <a:p>
            <a:pPr algn="ctr"/>
            <a:r>
              <a:rPr lang="ru-RU" b="1" dirty="0"/>
              <a:t>17.02.1901- 1.04.1981 гг.</a:t>
            </a:r>
          </a:p>
        </p:txBody>
      </p:sp>
      <p:pic>
        <p:nvPicPr>
          <p:cNvPr id="2050" name="Picture 2" descr="Барто Агния Львовна — ПроДетЛит">
            <a:extLst>
              <a:ext uri="{FF2B5EF4-FFF2-40B4-BE49-F238E27FC236}">
                <a16:creationId xmlns:a16="http://schemas.microsoft.com/office/drawing/2014/main" id="{54CF3DA5-B5A8-3802-987C-7AFFF313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4" y="269304"/>
            <a:ext cx="1442834" cy="18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8484" y="2394463"/>
            <a:ext cx="5035714" cy="655564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>
                <a:latin typeface="Times New Roman Cyr" panose="02020603050405020304" pitchFamily="18" charset="0"/>
              </a:rPr>
              <a:t>Мы письмо тебе писали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В адрес почты полевой,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Мы письмо тебе писали,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Вдруг пришёл товарищ твой.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На петлицах по две шпалы,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Две медали у него,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Он сказал мне: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— Здравствуй, малый,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Я от брата твоего...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— Жив ли он? —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Спросила мама.—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Жив ли он?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Скажите прямо!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Я мигал ему глазами,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Делал знаки как умел.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Говорить не надо маме!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Мама белая как мел!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Он сказал;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— Даю вам слово,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Что Андрей почти здоров,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Он уж ходит по палате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С разрешенья докторов.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Он с товарищами вместе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Подорвал немецкий дзот,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>
                <a:latin typeface="Times New Roman Cyr" panose="02020603050405020304" pitchFamily="18" charset="0"/>
              </a:rPr>
              <a:t>Он </a:t>
            </a:r>
            <a:r>
              <a:rPr lang="ru-RU" dirty="0">
                <a:latin typeface="Times New Roman Cyr" panose="02020603050405020304" pitchFamily="18" charset="0"/>
              </a:rPr>
              <a:t>ушёл от верной смерти,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Значит, долго проживёт.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Ты, Андрюша, сильно ранен,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Но опять стремишься в бой,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Ты воюешь с докторами...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Так сказал товарищ твой.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Дорогой мой брат Андрей!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Поправляйся поскорей!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Выздоравливай, Андрюша,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И опять фашистов бей</a:t>
            </a:r>
            <a:r>
              <a:rPr lang="ru-RU" dirty="0" smtClean="0">
                <a:latin typeface="Times New Roman Cyr" panose="02020603050405020304" pitchFamily="18" charset="0"/>
              </a:rPr>
              <a:t>.</a:t>
            </a:r>
          </a:p>
          <a:p>
            <a:endParaRPr lang="ru-RU" dirty="0" smtClean="0">
              <a:latin typeface="Times New Roman Cyr" panose="02020603050405020304" pitchFamily="18" charset="0"/>
            </a:endParaRPr>
          </a:p>
          <a:p>
            <a:r>
              <a:rPr lang="ru-RU" dirty="0" smtClean="0">
                <a:latin typeface="Times New Roman Cyr" panose="02020603050405020304" pitchFamily="18" charset="0"/>
              </a:rPr>
              <a:t>Дорогой мой брат Андрюша!</a:t>
            </a:r>
            <a:br>
              <a:rPr lang="ru-RU" dirty="0" smtClean="0">
                <a:latin typeface="Times New Roman Cyr" panose="02020603050405020304" pitchFamily="18" charset="0"/>
              </a:rPr>
            </a:br>
            <a:r>
              <a:rPr lang="ru-RU" dirty="0" smtClean="0">
                <a:latin typeface="Times New Roman Cyr" panose="02020603050405020304" pitchFamily="18" charset="0"/>
              </a:rPr>
              <a:t>А у нас совсем тепло.</a:t>
            </a:r>
          </a:p>
          <a:p>
            <a:r>
              <a:rPr lang="ru-RU" dirty="0" smtClean="0">
                <a:latin typeface="Times New Roman Cyr" panose="02020603050405020304" pitchFamily="18" charset="0"/>
              </a:rPr>
              <a:t>Я собрал цветного лома</a:t>
            </a:r>
          </a:p>
          <a:p>
            <a:r>
              <a:rPr lang="ru-RU" dirty="0" smtClean="0">
                <a:latin typeface="Times New Roman Cyr" panose="02020603050405020304" pitchFamily="18" charset="0"/>
              </a:rPr>
              <a:t>Сто четырнадцать кило.</a:t>
            </a:r>
          </a:p>
          <a:p>
            <a:endParaRPr lang="ru-RU" dirty="0">
              <a:latin typeface="Times New Roman Cyr" panose="02020603050405020304" pitchFamily="18" charset="0"/>
            </a:endParaRPr>
          </a:p>
          <a:p>
            <a:r>
              <a:rPr lang="ru-RU" dirty="0" smtClean="0">
                <a:latin typeface="Times New Roman Cyr" panose="02020603050405020304" pitchFamily="18" charset="0"/>
              </a:rPr>
              <a:t>Как с товарищем, со взрослым,</a:t>
            </a:r>
          </a:p>
          <a:p>
            <a:r>
              <a:rPr lang="ru-RU" dirty="0" smtClean="0">
                <a:latin typeface="Times New Roman Cyr" panose="02020603050405020304" pitchFamily="18" charset="0"/>
              </a:rPr>
              <a:t>Говори теперь со мной ,</a:t>
            </a:r>
            <a:br>
              <a:rPr lang="ru-RU" dirty="0" smtClean="0">
                <a:latin typeface="Times New Roman Cyr" panose="02020603050405020304" pitchFamily="18" charset="0"/>
              </a:rPr>
            </a:br>
            <a:r>
              <a:rPr lang="ru-RU" dirty="0" smtClean="0">
                <a:latin typeface="Times New Roman Cyr" panose="02020603050405020304" pitchFamily="18" charset="0"/>
              </a:rPr>
              <a:t>Я теперь непросто школьник,</a:t>
            </a:r>
          </a:p>
          <a:p>
            <a:r>
              <a:rPr lang="ru-RU" dirty="0" smtClean="0">
                <a:latin typeface="Times New Roman Cyr" panose="02020603050405020304" pitchFamily="18" charset="0"/>
              </a:rPr>
              <a:t>Я готовлюсь к посевной.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Дорогой мой брат Андрюша,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От ребят тебе привет!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Написал бы я побольше,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Только места больше нет.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 Cyr" panose="02020603050405020304" pitchFamily="18" charset="0"/>
              </a:rPr>
              <a:t>                1943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216362" y="1321889"/>
            <a:ext cx="3450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Письмо старшему брату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641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EB0F-DDAA-1418-97D7-BBE1E1167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568C6FDA-F5E5-4668-8C42-BF6FFC68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BFBDD-CAE1-27B5-7464-C041FCE625E6}"/>
              </a:ext>
            </a:extLst>
          </p:cNvPr>
          <p:cNvSpPr txBox="1"/>
          <p:nvPr/>
        </p:nvSpPr>
        <p:spPr>
          <a:xfrm>
            <a:off x="2349305" y="698481"/>
            <a:ext cx="4232365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ермская детская писательница, поэтесса</a:t>
            </a:r>
            <a:r>
              <a:rPr lang="ru-RU" sz="12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dirty="0">
                <a:solidFill>
                  <a:srgbClr val="25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1938 г. ее стихи появились на страницах литературно-художественного альманаха «Уральский современник», выходившего в Свердловске. В 1940 г. </a:t>
            </a:r>
            <a:r>
              <a:rPr lang="ru-RU" sz="1200" b="0" i="0" dirty="0" err="1">
                <a:solidFill>
                  <a:srgbClr val="25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Свердлгиз</a:t>
            </a:r>
            <a:r>
              <a:rPr lang="ru-RU" sz="1200" b="0" i="0" dirty="0">
                <a:solidFill>
                  <a:srgbClr val="25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издал книжку ее стихов «Подарок». С этого же года она стала постоянной сотрудницей детского журнала «</a:t>
            </a:r>
            <a:r>
              <a:rPr lang="ru-RU" sz="1200" b="0" i="0" dirty="0" err="1">
                <a:solidFill>
                  <a:srgbClr val="25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Мурзилка</a:t>
            </a:r>
            <a:r>
              <a:rPr lang="ru-RU" sz="1200" b="0" i="0" dirty="0">
                <a:solidFill>
                  <a:srgbClr val="25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».. Во время Великой Отечественной войны, заведуя литературной частью </a:t>
            </a:r>
            <a:r>
              <a:rPr lang="ru-RU" sz="1200" b="0" i="0" dirty="0" smtClean="0">
                <a:solidFill>
                  <a:srgbClr val="25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Пермского театра </a:t>
            </a:r>
            <a:r>
              <a:rPr lang="ru-RU" sz="1200" b="0" i="0" dirty="0">
                <a:solidFill>
                  <a:srgbClr val="25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кукол, написала для него пьесы «В тылу врага» и «Сказка». </a:t>
            </a:r>
            <a:endParaRPr lang="ru-RU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FF3F6-8916-C2FC-545C-BBEC8AF77E00}"/>
              </a:ext>
            </a:extLst>
          </p:cNvPr>
          <p:cNvSpPr txBox="1"/>
          <p:nvPr/>
        </p:nvSpPr>
        <p:spPr>
          <a:xfrm>
            <a:off x="2971800" y="175260"/>
            <a:ext cx="30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Евгения Федоровна  </a:t>
            </a:r>
            <a:r>
              <a:rPr lang="ru-RU" b="1" dirty="0">
                <a:solidFill>
                  <a:schemeClr val="bg1"/>
                </a:solidFill>
              </a:rPr>
              <a:t>Трутнева</a:t>
            </a: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 декабря 1884 – 23 апреля 1959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69113-FC99-6926-E2B5-F0A1AADB48DA}"/>
              </a:ext>
            </a:extLst>
          </p:cNvPr>
          <p:cNvSpPr txBox="1"/>
          <p:nvPr/>
        </p:nvSpPr>
        <p:spPr>
          <a:xfrm flipH="1">
            <a:off x="1676400" y="2574935"/>
            <a:ext cx="368808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Победа</a:t>
            </a:r>
          </a:p>
          <a:p>
            <a:pPr algn="l">
              <a:spcAft>
                <a:spcPts val="600"/>
              </a:spcAft>
              <a:buNone/>
            </a:pP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Солнце в трубу золотую трубит: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«Слава герою-бойцу!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Враг побеждён, уничтожен, разбит,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Слава герою-бойцу!»</a:t>
            </a:r>
          </a:p>
          <a:p>
            <a:pPr algn="l">
              <a:spcAft>
                <a:spcPts val="600"/>
              </a:spcAft>
              <a:buNone/>
            </a:pP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С врагами я бьюсь, — сказал боец,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-На это и жизни не жаль,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штык для меня ковал кузнец —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Крепка закалённая сталь!</a:t>
            </a:r>
          </a:p>
          <a:p>
            <a:pPr algn="l">
              <a:spcAft>
                <a:spcPts val="600"/>
              </a:spcAft>
              <a:buNone/>
            </a:pP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Я выковал штык, — кузнец говорит, 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жар, он на солнце горит.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звонкую сталь, драгоценный дар.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Выплавил брат-сталевар.</a:t>
            </a:r>
          </a:p>
          <a:p>
            <a:pPr algn="l">
              <a:spcAft>
                <a:spcPts val="600"/>
              </a:spcAft>
              <a:buNone/>
            </a:pP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Конечно, — сказал сталевар, — металл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сам из руды достал,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в тёмные недра Уральских гор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Спускался не я, а шахтёр.</a:t>
            </a:r>
          </a:p>
          <a:p>
            <a:pPr algn="l">
              <a:spcAft>
                <a:spcPts val="600"/>
              </a:spcAft>
              <a:buNone/>
            </a:pP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Да, это правда, — шахтёр сказал, —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Забой у меня каменист.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Руду я достал, но к вам на вокзал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привозил машинист.</a:t>
            </a:r>
          </a:p>
          <a:p>
            <a:pPr algn="l">
              <a:spcAft>
                <a:spcPts val="600"/>
              </a:spcAft>
              <a:buNone/>
            </a:pP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Ну да, — сказал машинист, — по стране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езжу во все концы,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хлеб добывают и вам, и мне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Родные наши жнецы.</a:t>
            </a:r>
          </a:p>
          <a:p>
            <a:pPr algn="l">
              <a:spcAft>
                <a:spcPts val="600"/>
              </a:spcAft>
            </a:pP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Что ж, это верно, я всех кормлю,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-Сказал машинисту жнец, —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землю, которую я люблю.</a:t>
            </a:r>
            <a:b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Сберёг для меня боец.</a:t>
            </a:r>
          </a:p>
        </p:txBody>
      </p:sp>
      <p:pic>
        <p:nvPicPr>
          <p:cNvPr id="1026" name="Picture 2" descr="2019 12 09 фото 902bc">
            <a:extLst>
              <a:ext uri="{FF2B5EF4-FFF2-40B4-BE49-F238E27FC236}">
                <a16:creationId xmlns:a16="http://schemas.microsoft.com/office/drawing/2014/main" id="{C67E393E-FC24-29B8-2BFC-9E495C84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3" y="479869"/>
            <a:ext cx="1523128" cy="21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EB0F-DDAA-1418-97D7-BBE1E1167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9df43eaf2ccf22c628758e233881ef55_XL.png">
            <a:extLst>
              <a:ext uri="{FF2B5EF4-FFF2-40B4-BE49-F238E27FC236}">
                <a16:creationId xmlns:a16="http://schemas.microsoft.com/office/drawing/2014/main" id="{568C6FDA-F5E5-4668-8C42-BF6FFC68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8834449"/>
            <a:ext cx="1645920" cy="8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3FF3F6-8916-C2FC-545C-BBEC8AF77E00}"/>
              </a:ext>
            </a:extLst>
          </p:cNvPr>
          <p:cNvSpPr txBox="1"/>
          <p:nvPr/>
        </p:nvSpPr>
        <p:spPr>
          <a:xfrm>
            <a:off x="2971800" y="697715"/>
            <a:ext cx="3009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Евгения Федоровна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Трутнева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 декабря 1884 – 23 апреля 1959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69113-FC99-6926-E2B5-F0A1AADB48DA}"/>
              </a:ext>
            </a:extLst>
          </p:cNvPr>
          <p:cNvSpPr txBox="1"/>
          <p:nvPr/>
        </p:nvSpPr>
        <p:spPr>
          <a:xfrm flipH="1">
            <a:off x="2632710" y="1851035"/>
            <a:ext cx="3688080" cy="744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333333"/>
                </a:solidFill>
                <a:latin typeface="Roboto" panose="02000000000000000000" pitchFamily="2" charset="0"/>
              </a:rPr>
              <a:t>Крылатый друг</a:t>
            </a:r>
            <a:endParaRPr lang="ru-RU" sz="16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дороге голубой</a:t>
            </a:r>
            <a:b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Самолет идет на бой</a:t>
            </a:r>
            <a:b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 нашем небе чистом</a:t>
            </a:r>
            <a:b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гулять врагам-фашистам.</a:t>
            </a:r>
            <a:b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наши города</a:t>
            </a:r>
            <a:b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бомбить им никогда.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Лётчик зорок и спокоен,</a:t>
            </a:r>
            <a:b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самолет проходит круг.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«Будь здоров, отважный воин!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 путь, крылатый друг!»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Всем, кто ходит по земле, 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Видно звёзды на крыле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 борется с мотором,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Самолёт летит над бором,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горами, над Москвой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у нас над головой.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Лётчик зорок и спокоен, </a:t>
            </a:r>
          </a:p>
          <a:p>
            <a:pPr algn="l">
              <a:lnSpc>
                <a:spcPct val="150000"/>
              </a:lnSpc>
              <a:buNone/>
            </a:pPr>
            <a:r>
              <a:rPr lang="ru-RU" sz="13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Самолет проходит круг.</a:t>
            </a:r>
          </a:p>
          <a:p>
            <a:pPr>
              <a:lnSpc>
                <a:spcPct val="150000"/>
              </a:lnSpc>
            </a:pPr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«Будь здоров, отважный воин!</a:t>
            </a:r>
          </a:p>
          <a:p>
            <a:pPr>
              <a:lnSpc>
                <a:spcPct val="150000"/>
              </a:lnSpc>
            </a:pPr>
            <a:r>
              <a:rPr lang="ru-RU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 путь, крылатый друг</a:t>
            </a: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b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sz="1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сборника «Красная Армия» 1942 год</a:t>
            </a:r>
            <a:endParaRPr lang="ru-RU" sz="13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  <a:buNone/>
            </a:pPr>
            <a:endParaRPr lang="ru-RU" sz="13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019 12 09 фото 902bc">
            <a:extLst>
              <a:ext uri="{FF2B5EF4-FFF2-40B4-BE49-F238E27FC236}">
                <a16:creationId xmlns:a16="http://schemas.microsoft.com/office/drawing/2014/main" id="{C67E393E-FC24-29B8-2BFC-9E495C84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3" y="505268"/>
            <a:ext cx="1716782" cy="24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67814" y="12090657"/>
            <a:ext cx="347383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8922" y="144224"/>
            <a:ext cx="19444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</a:t>
            </a:r>
            <a:r>
              <a:rPr lang="ru-RU" sz="1600" b="1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Найдич</a:t>
            </a:r>
            <a:r>
              <a:rPr lang="ru-RU" sz="16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(1924–2005</a:t>
            </a:r>
            <a:r>
              <a:rPr lang="ru-RU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2185" y="743682"/>
            <a:ext cx="4162132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Уральский поэт-фронтовик, прозаик, автор многочисленных стихов...Служил в воздушно-десантных войсках, затем в артиллерии. После четвёртого ранения демобилизован (1944). Окончил Уральский госуниверситет. Работал в газетах. Автор 25 книг стихов и прозы, выходивших в Свердловске, Тюмени, Москве. Руководил секцией поэзии при Союзе писателей и </a:t>
            </a:r>
            <a:r>
              <a:rPr lang="ru-RU" dirty="0" err="1"/>
              <a:t>межгородским</a:t>
            </a:r>
            <a:r>
              <a:rPr lang="ru-RU" dirty="0"/>
              <a:t> литобъединением в Краснотурьинске. Награждён орденами и медалями..</a:t>
            </a:r>
          </a:p>
        </p:txBody>
      </p:sp>
      <p:pic>
        <p:nvPicPr>
          <p:cNvPr id="14" name="Рисунок 13" descr="9df43eaf2ccf22c628758e233881ef55_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5" y="8444521"/>
            <a:ext cx="1651616" cy="8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5373" y="3204155"/>
            <a:ext cx="4162132" cy="524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                ПАМЯТНИК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dirty="0"/>
              <a:t>Вмятины закрашены…</a:t>
            </a:r>
            <a:br>
              <a:rPr lang="ru-RU" sz="1600" dirty="0"/>
            </a:br>
            <a:r>
              <a:rPr lang="ru-RU" sz="1600" dirty="0"/>
              <a:t>Но он</a:t>
            </a:r>
            <a:br>
              <a:rPr lang="ru-RU" sz="1600" dirty="0"/>
            </a:br>
            <a:r>
              <a:rPr lang="ru-RU" sz="1600" dirty="0"/>
              <a:t>Помнит, как шагала юность наша,</a:t>
            </a:r>
            <a:br>
              <a:rPr lang="ru-RU" sz="1600" dirty="0"/>
            </a:br>
            <a:r>
              <a:rPr lang="ru-RU" sz="1600" dirty="0"/>
              <a:t>Помнит раскалённой стали стон</a:t>
            </a:r>
            <a:br>
              <a:rPr lang="ru-RU" sz="1600" dirty="0"/>
            </a:br>
            <a:r>
              <a:rPr lang="ru-RU" sz="1600" dirty="0"/>
              <a:t>И дыханье хлопцев –</a:t>
            </a:r>
            <a:br>
              <a:rPr lang="ru-RU" sz="1600" dirty="0"/>
            </a:br>
            <a:r>
              <a:rPr lang="ru-RU" sz="1600" dirty="0"/>
              <a:t>Экипажа…</a:t>
            </a:r>
            <a:br>
              <a:rPr lang="ru-RU" sz="1600" dirty="0"/>
            </a:br>
            <a:r>
              <a:rPr lang="ru-RU" sz="1600" dirty="0"/>
              <a:t>Нынче он в заветной тишине,</a:t>
            </a:r>
            <a:br>
              <a:rPr lang="ru-RU" sz="1600" dirty="0"/>
            </a:br>
            <a:r>
              <a:rPr lang="ru-RU" sz="1600" dirty="0"/>
              <a:t>Где не утихает только</a:t>
            </a:r>
            <a:br>
              <a:rPr lang="ru-RU" sz="1600" dirty="0"/>
            </a:br>
            <a:r>
              <a:rPr lang="ru-RU" sz="1600" dirty="0"/>
              <a:t>Память.</a:t>
            </a:r>
            <a:br>
              <a:rPr lang="ru-RU" sz="1600" dirty="0"/>
            </a:br>
            <a:r>
              <a:rPr lang="ru-RU" sz="1600" dirty="0"/>
              <a:t>Голуби ютятся на броне.</a:t>
            </a:r>
            <a:br>
              <a:rPr lang="ru-RU" sz="1600" dirty="0"/>
            </a:br>
            <a:r>
              <a:rPr lang="ru-RU" sz="1600" dirty="0"/>
              <a:t>Мальчики с весёлыми глазами.</a:t>
            </a:r>
            <a:br>
              <a:rPr lang="ru-RU" sz="1600" dirty="0"/>
            </a:br>
            <a:r>
              <a:rPr lang="ru-RU" sz="1600" dirty="0"/>
              <a:t>Подойдёт порой и фронтовик.</a:t>
            </a:r>
            <a:br>
              <a:rPr lang="ru-RU" sz="1600" dirty="0"/>
            </a:br>
            <a:r>
              <a:rPr lang="ru-RU" sz="1600" dirty="0"/>
              <a:t>Постоит, да и вздохнёт устало…</a:t>
            </a:r>
            <a:br>
              <a:rPr lang="ru-RU" sz="1600" dirty="0"/>
            </a:br>
            <a:r>
              <a:rPr lang="ru-RU" sz="1600" dirty="0"/>
              <a:t>Видит танк, как воин, в этот миг</a:t>
            </a:r>
            <a:br>
              <a:rPr lang="ru-RU" sz="1600" dirty="0"/>
            </a:br>
            <a:r>
              <a:rPr lang="ru-RU" sz="1600" dirty="0"/>
              <a:t>Что фронтовиков поменьше стало.</a:t>
            </a:r>
            <a:br>
              <a:rPr lang="ru-RU" sz="1600" dirty="0"/>
            </a:br>
            <a:r>
              <a:rPr lang="ru-RU" sz="1600" dirty="0"/>
              <a:t>Мчаться он привык, огнём хлестать,</a:t>
            </a:r>
            <a:br>
              <a:rPr lang="ru-RU" sz="1600" dirty="0"/>
            </a:br>
            <a:r>
              <a:rPr lang="ru-RU" sz="1600" dirty="0"/>
              <a:t>Чтобы больше правды было в мире.</a:t>
            </a:r>
            <a:br>
              <a:rPr lang="ru-RU" sz="1600" dirty="0"/>
            </a:br>
            <a:r>
              <a:rPr lang="ru-RU" sz="1600" dirty="0"/>
              <a:t>Не мечтал он памятником стать –</a:t>
            </a:r>
            <a:br>
              <a:rPr lang="ru-RU" sz="1600" dirty="0"/>
            </a:br>
            <a:r>
              <a:rPr lang="ru-RU" sz="1600" dirty="0"/>
              <a:t>Был он просто Т-34.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4" y="831024"/>
            <a:ext cx="1707110" cy="22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0011" y="1014591"/>
            <a:ext cx="381973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5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Советский поэт и писатель.</a:t>
            </a:r>
          </a:p>
          <a:p>
            <a:pPr algn="just"/>
            <a:r>
              <a:rPr lang="ru-RU" dirty="0" smtClean="0">
                <a:solidFill>
                  <a:srgbClr val="25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</a:t>
            </a:r>
            <a:r>
              <a:rPr lang="ru-RU" dirty="0">
                <a:solidFill>
                  <a:srgbClr val="25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военным корреспондентом. </a:t>
            </a:r>
            <a:br>
              <a:rPr lang="ru-RU" dirty="0">
                <a:solidFill>
                  <a:srgbClr val="25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25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Печататься начал в 1941. После войны писатель много путешествовал </a:t>
            </a:r>
            <a:r>
              <a:rPr lang="ru-RU" dirty="0" smtClean="0">
                <a:solidFill>
                  <a:srgbClr val="25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.Автор </a:t>
            </a:r>
            <a:r>
              <a:rPr lang="ru-RU" dirty="0">
                <a:solidFill>
                  <a:srgbClr val="25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 для детей младшего возраста — стихов и рассказов о природе, стихотворных переложений народных сказок: «Мохнатый капитан» (1954), «Сказки в стихах» (1955), «Сказки и басни для детей» (1958), «Честная Муська» (1959) и 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6" y="866129"/>
            <a:ext cx="1756237" cy="2513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8289" y="281354"/>
            <a:ext cx="224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Мстислав Левашов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1912-1974</a:t>
            </a:r>
          </a:p>
        </p:txBody>
      </p:sp>
      <p:pic>
        <p:nvPicPr>
          <p:cNvPr id="6" name="Рисунок 5" descr="9df43eaf2ccf22c628758e233881ef55_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53" y="8927276"/>
            <a:ext cx="1441758" cy="7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109" y="3485057"/>
            <a:ext cx="6214892" cy="609397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500" dirty="0" smtClean="0"/>
              <a:t>Раненую </a:t>
            </a:r>
            <a:r>
              <a:rPr lang="ru-RU" sz="1500" dirty="0"/>
              <a:t>пушку </a:t>
            </a:r>
            <a:endParaRPr lang="ru-RU" sz="1500" dirty="0" smtClean="0"/>
          </a:p>
          <a:p>
            <a:r>
              <a:rPr lang="ru-RU" sz="1500" dirty="0"/>
              <a:t>П</a:t>
            </a:r>
            <a:r>
              <a:rPr lang="ru-RU" sz="1500" dirty="0" smtClean="0"/>
              <a:t>рямо </a:t>
            </a:r>
            <a:r>
              <a:rPr lang="ru-RU" sz="1500" dirty="0"/>
              <a:t>после боя</a:t>
            </a:r>
            <a:br>
              <a:rPr lang="ru-RU" sz="1500" dirty="0"/>
            </a:br>
            <a:r>
              <a:rPr lang="ru-RU" sz="1500" dirty="0" smtClean="0"/>
              <a:t>Привезли </a:t>
            </a:r>
            <a:r>
              <a:rPr lang="ru-RU" sz="1500" dirty="0"/>
              <a:t>лечить – </a:t>
            </a:r>
            <a:endParaRPr lang="ru-RU" sz="1500" dirty="0" smtClean="0"/>
          </a:p>
          <a:p>
            <a:r>
              <a:rPr lang="ru-RU" sz="1500" dirty="0"/>
              <a:t>Д</a:t>
            </a:r>
            <a:r>
              <a:rPr lang="ru-RU" sz="1500" dirty="0" smtClean="0"/>
              <a:t>ело </a:t>
            </a:r>
            <a:r>
              <a:rPr lang="ru-RU" sz="1500" dirty="0"/>
              <a:t>не простое.</a:t>
            </a:r>
          </a:p>
          <a:p>
            <a:r>
              <a:rPr lang="ru-RU" sz="1500" dirty="0"/>
              <a:t>Техник осмотрел </a:t>
            </a:r>
            <a:r>
              <a:rPr lang="ru-RU" sz="1500" dirty="0" smtClean="0"/>
              <a:t>больную: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 </a:t>
            </a:r>
            <a:r>
              <a:rPr lang="ru-RU" sz="1500" dirty="0" smtClean="0"/>
              <a:t>- «Прежде </a:t>
            </a:r>
            <a:r>
              <a:rPr lang="ru-RU" sz="1500" dirty="0"/>
              <a:t>чем лекарства </a:t>
            </a:r>
            <a:r>
              <a:rPr lang="ru-RU" sz="1500" dirty="0" smtClean="0"/>
              <a:t>дать</a:t>
            </a:r>
            <a:endParaRPr lang="en-US" sz="1500" dirty="0"/>
          </a:p>
          <a:p>
            <a:r>
              <a:rPr lang="ru-RU" sz="1500" dirty="0" smtClean="0"/>
              <a:t>По порядку вас прошу я</a:t>
            </a:r>
            <a:br>
              <a:rPr lang="ru-RU" sz="1500" dirty="0" smtClean="0"/>
            </a:br>
            <a:r>
              <a:rPr lang="ru-RU" sz="1500" dirty="0" smtClean="0"/>
              <a:t>Мне подробно рассказать</a:t>
            </a:r>
          </a:p>
          <a:p>
            <a:r>
              <a:rPr lang="ru-RU" sz="1500" dirty="0" smtClean="0"/>
              <a:t> Где родились? Чем хворали?</a:t>
            </a:r>
          </a:p>
          <a:p>
            <a:r>
              <a:rPr lang="ru-RU" sz="1500" dirty="0" smtClean="0"/>
              <a:t>Где и сколько воевали?»-</a:t>
            </a:r>
          </a:p>
          <a:p>
            <a:r>
              <a:rPr lang="ru-RU" sz="1500" dirty="0" smtClean="0"/>
              <a:t>Родилась я на Урале,</a:t>
            </a:r>
            <a:br>
              <a:rPr lang="ru-RU" sz="1500" dirty="0" smtClean="0"/>
            </a:br>
            <a:r>
              <a:rPr lang="ru-RU" sz="1500" dirty="0" smtClean="0"/>
              <a:t>В позапрошлом ноябре,</a:t>
            </a:r>
            <a:br>
              <a:rPr lang="ru-RU" sz="1500" dirty="0" smtClean="0"/>
            </a:br>
            <a:r>
              <a:rPr lang="ru-RU" sz="1500" dirty="0" smtClean="0"/>
              <a:t>Там и дедов отливали </a:t>
            </a:r>
            <a:br>
              <a:rPr lang="ru-RU" sz="1500" dirty="0" smtClean="0"/>
            </a:br>
            <a:r>
              <a:rPr lang="ru-RU" sz="1500" dirty="0" smtClean="0"/>
              <a:t>При Иване и Петре.</a:t>
            </a:r>
            <a:br>
              <a:rPr lang="ru-RU" sz="1500" dirty="0" smtClean="0"/>
            </a:br>
            <a:r>
              <a:rPr lang="ru-RU" sz="1500" dirty="0" smtClean="0"/>
              <a:t>На зелёном полигоне </a:t>
            </a:r>
            <a:br>
              <a:rPr lang="ru-RU" sz="1500" dirty="0" smtClean="0"/>
            </a:br>
            <a:r>
              <a:rPr lang="ru-RU" sz="1500" dirty="0" smtClean="0"/>
              <a:t>Я на пять сдала зачет</a:t>
            </a:r>
            <a:br>
              <a:rPr lang="ru-RU" sz="1500" dirty="0" smtClean="0"/>
            </a:br>
            <a:r>
              <a:rPr lang="ru-RU" sz="1500" dirty="0" smtClean="0"/>
              <a:t>И с казал приёмщик::-«Будет </a:t>
            </a:r>
          </a:p>
          <a:p>
            <a:r>
              <a:rPr lang="ru-RU" sz="1500" dirty="0"/>
              <a:t>О</a:t>
            </a:r>
            <a:r>
              <a:rPr lang="ru-RU" sz="1500" dirty="0" smtClean="0"/>
              <a:t>т бойцов тебе почёт»</a:t>
            </a:r>
            <a:br>
              <a:rPr lang="ru-RU" sz="1500" dirty="0" smtClean="0"/>
            </a:br>
            <a:r>
              <a:rPr lang="ru-RU" sz="1500" dirty="0" smtClean="0"/>
              <a:t>И дорогою далёкой </a:t>
            </a:r>
            <a:br>
              <a:rPr lang="ru-RU" sz="1500" dirty="0" smtClean="0"/>
            </a:br>
            <a:r>
              <a:rPr lang="ru-RU" sz="1500" dirty="0" smtClean="0"/>
              <a:t>Чтоб товарищам помочь, </a:t>
            </a:r>
            <a:br>
              <a:rPr lang="ru-RU" sz="1500" dirty="0" smtClean="0"/>
            </a:br>
            <a:r>
              <a:rPr lang="ru-RU" sz="1500" dirty="0" smtClean="0"/>
              <a:t>В часть гвардейскую </a:t>
            </a:r>
            <a:br>
              <a:rPr lang="ru-RU" sz="1500" dirty="0" smtClean="0"/>
            </a:br>
            <a:r>
              <a:rPr lang="ru-RU" sz="1500" dirty="0" smtClean="0"/>
              <a:t>с Востока</a:t>
            </a:r>
            <a:br>
              <a:rPr lang="ru-RU" sz="1500" dirty="0" smtClean="0"/>
            </a:br>
            <a:r>
              <a:rPr lang="ru-RU" sz="1500" dirty="0" smtClean="0"/>
              <a:t>Ехала и день и ночь.</a:t>
            </a:r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r>
              <a:rPr lang="ru-RU" sz="1500" dirty="0" smtClean="0"/>
              <a:t>А потом в дивизионе</a:t>
            </a:r>
            <a:br>
              <a:rPr lang="ru-RU" sz="1500" dirty="0" smtClean="0"/>
            </a:br>
            <a:r>
              <a:rPr lang="ru-RU" sz="1500" dirty="0" smtClean="0"/>
              <a:t>Мной командова</a:t>
            </a:r>
            <a:r>
              <a:rPr lang="ru-RU" sz="1500" dirty="0" smtClean="0"/>
              <a:t>л сержант</a:t>
            </a:r>
            <a:br>
              <a:rPr lang="ru-RU" sz="1500" dirty="0" smtClean="0"/>
            </a:br>
            <a:r>
              <a:rPr lang="ru-RU" sz="1500" dirty="0" smtClean="0"/>
              <a:t>На позицию мне кони </a:t>
            </a:r>
            <a:br>
              <a:rPr lang="ru-RU" sz="1500" dirty="0" smtClean="0"/>
            </a:br>
            <a:r>
              <a:rPr lang="ru-RU" sz="1500" dirty="0" smtClean="0"/>
              <a:t>Подвозили провиант.</a:t>
            </a:r>
            <a:br>
              <a:rPr lang="ru-RU" sz="1500" dirty="0" smtClean="0"/>
            </a:br>
            <a:r>
              <a:rPr lang="ru-RU" sz="1500" dirty="0" smtClean="0"/>
              <a:t>По лесам и перелескам</a:t>
            </a:r>
            <a:br>
              <a:rPr lang="ru-RU" sz="1500" dirty="0" smtClean="0"/>
            </a:br>
            <a:r>
              <a:rPr lang="ru-RU" sz="1500" dirty="0" smtClean="0"/>
              <a:t>И в мороз, и в летний зной</a:t>
            </a:r>
          </a:p>
          <a:p>
            <a:r>
              <a:rPr lang="ru-RU" sz="1500" dirty="0" smtClean="0"/>
              <a:t>Я на Запад продвигалась</a:t>
            </a:r>
          </a:p>
          <a:p>
            <a:r>
              <a:rPr lang="ru-RU" sz="1500" dirty="0" smtClean="0"/>
              <a:t>С нашей армией родной.</a:t>
            </a:r>
            <a:br>
              <a:rPr lang="ru-RU" sz="1500" dirty="0" smtClean="0"/>
            </a:br>
            <a:r>
              <a:rPr lang="ru-RU" sz="1500" dirty="0" smtClean="0"/>
              <a:t>Наконец вступила с боем</a:t>
            </a:r>
            <a:br>
              <a:rPr lang="ru-RU" sz="1500" dirty="0" smtClean="0"/>
            </a:br>
            <a:r>
              <a:rPr lang="ru-RU" sz="1500" dirty="0" smtClean="0"/>
              <a:t>Прямо в логово зверья.</a:t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 err="1" smtClean="0"/>
              <a:t>наводкою</a:t>
            </a:r>
            <a:r>
              <a:rPr lang="ru-RU" sz="1500" dirty="0" smtClean="0"/>
              <a:t> прямою</a:t>
            </a:r>
            <a:br>
              <a:rPr lang="ru-RU" sz="1500" dirty="0" smtClean="0"/>
            </a:br>
            <a:r>
              <a:rPr lang="ru-RU" sz="1500" dirty="0" smtClean="0"/>
              <a:t>Поражала танки я.</a:t>
            </a:r>
            <a:br>
              <a:rPr lang="ru-RU" sz="1500" dirty="0" smtClean="0"/>
            </a:br>
            <a:r>
              <a:rPr lang="ru-RU" sz="1500" dirty="0" smtClean="0"/>
              <a:t>Мне пехота боевая</a:t>
            </a:r>
            <a:br>
              <a:rPr lang="ru-RU" sz="1500" dirty="0" smtClean="0"/>
            </a:br>
            <a:r>
              <a:rPr lang="ru-RU" sz="1500" dirty="0" smtClean="0"/>
              <a:t>Говорила, в бой спеша:</a:t>
            </a:r>
            <a:br>
              <a:rPr lang="ru-RU" sz="1500" dirty="0" smtClean="0"/>
            </a:br>
            <a:r>
              <a:rPr lang="ru-RU" sz="1500" dirty="0" smtClean="0"/>
              <a:t>Ай да - пушка полковая!</a:t>
            </a:r>
            <a:br>
              <a:rPr lang="ru-RU" sz="1500" dirty="0" smtClean="0"/>
            </a:br>
            <a:r>
              <a:rPr lang="ru-RU" sz="1500" dirty="0" smtClean="0"/>
              <a:t>Ай да –девица душа!</a:t>
            </a:r>
          </a:p>
          <a:p>
            <a:r>
              <a:rPr lang="ru-RU" sz="1500" dirty="0" smtClean="0"/>
              <a:t>Был мой путь тяжел и долог</a:t>
            </a:r>
            <a:br>
              <a:rPr lang="ru-RU" sz="1500" dirty="0" smtClean="0"/>
            </a:br>
            <a:r>
              <a:rPr lang="ru-RU" sz="1500" dirty="0" smtClean="0"/>
              <a:t>Я своим бойцам верна.</a:t>
            </a:r>
            <a:br>
              <a:rPr lang="ru-RU" sz="1500" dirty="0" smtClean="0"/>
            </a:br>
            <a:r>
              <a:rPr lang="ru-RU" sz="1500" dirty="0" smtClean="0"/>
              <a:t>Но попал в меня осколок </a:t>
            </a:r>
            <a:br>
              <a:rPr lang="ru-RU" sz="1500" dirty="0" smtClean="0"/>
            </a:br>
            <a:r>
              <a:rPr lang="ru-RU" sz="1500" dirty="0" smtClean="0"/>
              <a:t>и опасна я больна.</a:t>
            </a:r>
          </a:p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После срочного леченья</a:t>
            </a:r>
            <a:br>
              <a:rPr lang="ru-RU" sz="1500" dirty="0" smtClean="0"/>
            </a:br>
            <a:r>
              <a:rPr lang="ru-RU" sz="1500" dirty="0" smtClean="0"/>
              <a:t>Я хочу вернуться в строй</a:t>
            </a:r>
            <a:br>
              <a:rPr lang="ru-RU" sz="1500" dirty="0" smtClean="0"/>
            </a:br>
            <a:r>
              <a:rPr lang="ru-RU" sz="1500" dirty="0" smtClean="0"/>
              <a:t>Чтобы вражьи укрепленья </a:t>
            </a:r>
            <a:br>
              <a:rPr lang="ru-RU" sz="1500" dirty="0" smtClean="0"/>
            </a:br>
            <a:r>
              <a:rPr lang="ru-RU" sz="1500" dirty="0" smtClean="0"/>
              <a:t>Разметать с пути долой!</a:t>
            </a:r>
            <a:endParaRPr lang="ru-RU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3122111" y="3271598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ПУШКА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2925" y="1002794"/>
            <a:ext cx="407430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Людмила</a:t>
            </a:r>
            <a:r>
              <a:rPr lang="ru-RU" dirty="0"/>
              <a:t>  </a:t>
            </a:r>
            <a:r>
              <a:rPr lang="ru-RU" b="1" dirty="0"/>
              <a:t>Татьяничева</a:t>
            </a:r>
            <a:r>
              <a:rPr lang="ru-RU" dirty="0"/>
              <a:t> — уральская поэтесса, прозаик и общественный деятель, журналист, собственный корреспондент. С детства жила на Урале, училась и работала на заводе , на строительстве.  В 1934—1944 годах работала сотрудником редакции газеты «Магнитогорский рабочий». Награждена орденами и Государственной премией РСФСР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8289" y="281354"/>
            <a:ext cx="224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Людмила Татьяничева</a:t>
            </a:r>
            <a:br>
              <a:rPr lang="ru-RU" b="1" dirty="0"/>
            </a:br>
            <a:r>
              <a:rPr lang="ru-RU" b="1" dirty="0"/>
              <a:t>(1915-1980)</a:t>
            </a:r>
          </a:p>
        </p:txBody>
      </p:sp>
      <p:pic>
        <p:nvPicPr>
          <p:cNvPr id="6" name="Рисунок 5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24" y="8339795"/>
            <a:ext cx="1651616" cy="8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60734" y="3114186"/>
            <a:ext cx="407430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              </a:t>
            </a:r>
          </a:p>
          <a:p>
            <a:r>
              <a:rPr lang="ru-RU" sz="1600" b="1" dirty="0"/>
              <a:t>МОЙ ДЕДУШКА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Сапёром мой дедушка был на войне.</a:t>
            </a:r>
            <a:br>
              <a:rPr lang="ru-RU" sz="1600" dirty="0"/>
            </a:br>
            <a:r>
              <a:rPr lang="ru-RU" sz="1600" dirty="0"/>
              <a:t>Медали свои он показывал мне.</a:t>
            </a:r>
            <a:br>
              <a:rPr lang="ru-RU" sz="1600" dirty="0"/>
            </a:br>
            <a:r>
              <a:rPr lang="ru-RU" sz="1600" dirty="0"/>
              <a:t>Теперь на площадке, где строится дом.</a:t>
            </a:r>
            <a:br>
              <a:rPr lang="ru-RU" sz="1600" dirty="0"/>
            </a:br>
            <a:r>
              <a:rPr lang="ru-RU" sz="1600" dirty="0"/>
              <a:t>Работает дедушка крановщиком.</a:t>
            </a:r>
            <a:br>
              <a:rPr lang="ru-RU" sz="1600" dirty="0"/>
            </a:br>
            <a:r>
              <a:rPr lang="ru-RU" sz="1600" dirty="0"/>
              <a:t>Он рукоятку тронет слегка —</a:t>
            </a:r>
            <a:br>
              <a:rPr lang="ru-RU" sz="1600" dirty="0"/>
            </a:br>
            <a:r>
              <a:rPr lang="ru-RU" sz="1600" dirty="0"/>
              <a:t>Стальная стрела уйдёт в облака.</a:t>
            </a:r>
            <a:br>
              <a:rPr lang="ru-RU" sz="1600" dirty="0"/>
            </a:br>
            <a:r>
              <a:rPr lang="ru-RU" sz="1600" dirty="0"/>
              <a:t>Однажды принёс я деду обед</a:t>
            </a:r>
            <a:br>
              <a:rPr lang="ru-RU" sz="1600" dirty="0"/>
            </a:br>
            <a:r>
              <a:rPr lang="ru-RU" sz="1600" dirty="0"/>
              <a:t>И громко позвал его:— Дедушка, дед! </a:t>
            </a:r>
            <a:br>
              <a:rPr lang="ru-RU" sz="1600" dirty="0"/>
            </a:br>
            <a:r>
              <a:rPr lang="ru-RU" sz="1600" dirty="0"/>
              <a:t>—Вокруг засмеялись:— </a:t>
            </a:r>
            <a:br>
              <a:rPr lang="ru-RU" sz="1600" dirty="0"/>
            </a:br>
            <a:r>
              <a:rPr lang="ru-RU" sz="1600" dirty="0"/>
              <a:t>Шутишь, герой! Какой же он дед?</a:t>
            </a:r>
            <a:br>
              <a:rPr lang="ru-RU" sz="1600" dirty="0"/>
            </a:br>
            <a:r>
              <a:rPr lang="ru-RU" sz="1600" dirty="0"/>
              <a:t>Он у нас — молодой!</a:t>
            </a:r>
            <a:br>
              <a:rPr lang="ru-RU" sz="1600" dirty="0"/>
            </a:br>
            <a:r>
              <a:rPr lang="ru-RU" sz="1600" dirty="0"/>
              <a:t>Хрустит под ногами белый снежок,</a:t>
            </a:r>
            <a:br>
              <a:rPr lang="ru-RU" sz="1600" dirty="0"/>
            </a:br>
            <a:r>
              <a:rPr lang="ru-RU" sz="1600" dirty="0"/>
              <a:t>Мы с дедушкой вместе идём на каток.</a:t>
            </a:r>
            <a:br>
              <a:rPr lang="ru-RU" sz="1600" dirty="0"/>
            </a:br>
            <a:r>
              <a:rPr lang="ru-RU" sz="1600" dirty="0"/>
              <a:t>Вышли на лёд, а я крикнул:</a:t>
            </a:r>
            <a:br>
              <a:rPr lang="ru-RU" sz="1600" dirty="0"/>
            </a:br>
            <a:r>
              <a:rPr lang="ru-RU" sz="1600" dirty="0"/>
              <a:t>— Дедусь, Я за тобою не угонюсь!-</a:t>
            </a:r>
            <a:br>
              <a:rPr lang="ru-RU" sz="1600" dirty="0"/>
            </a:br>
            <a:r>
              <a:rPr lang="ru-RU" sz="1600" dirty="0"/>
              <a:t>Люди вокруг засмеялись опять:</a:t>
            </a:r>
            <a:br>
              <a:rPr lang="ru-RU" sz="1600" dirty="0"/>
            </a:br>
            <a:r>
              <a:rPr lang="ru-RU" sz="1600" dirty="0"/>
              <a:t>— Дедушку внук не может догнать!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8" y="1020838"/>
            <a:ext cx="1829184" cy="18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732" y="764292"/>
            <a:ext cx="2247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Людмила Татьяничева</a:t>
            </a:r>
            <a:br>
              <a:rPr lang="ru-RU" b="1" dirty="0"/>
            </a:br>
            <a:r>
              <a:rPr lang="ru-RU" b="1" dirty="0"/>
              <a:t>(1912-1974)</a:t>
            </a:r>
          </a:p>
          <a:p>
            <a:pPr algn="ctr"/>
            <a:r>
              <a:rPr lang="ru-RU" b="1" dirty="0"/>
              <a:t>уральская поэтесса</a:t>
            </a:r>
          </a:p>
        </p:txBody>
      </p:sp>
      <p:pic>
        <p:nvPicPr>
          <p:cNvPr id="6" name="Рисунок 5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24" y="8339795"/>
            <a:ext cx="1651616" cy="8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7" y="600365"/>
            <a:ext cx="2002369" cy="2054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8558" y="2439269"/>
            <a:ext cx="44956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                          СОЛДАТЫ</a:t>
            </a:r>
          </a:p>
          <a:p>
            <a:endParaRPr lang="ru-RU" i="1" dirty="0"/>
          </a:p>
          <a:p>
            <a:r>
              <a:rPr lang="ru-RU" sz="1600" dirty="0"/>
              <a:t>Горький запах полыни и мяты...</a:t>
            </a:r>
          </a:p>
          <a:p>
            <a:r>
              <a:rPr lang="ru-RU" sz="1600" dirty="0"/>
              <a:t>Отрешенно, без слез и речей,</a:t>
            </a:r>
          </a:p>
          <a:p>
            <a:r>
              <a:rPr lang="ru-RU" sz="1600" dirty="0"/>
              <a:t>Провожали солдатки в солдаты</a:t>
            </a:r>
          </a:p>
          <a:p>
            <a:r>
              <a:rPr lang="ru-RU" sz="1600" dirty="0"/>
              <a:t>Ненаглядных своих дочерей.</a:t>
            </a:r>
          </a:p>
          <a:p>
            <a:r>
              <a:rPr lang="ru-RU" sz="1600" dirty="0"/>
              <a:t>Вздох гармошки... Негромкое пенье,</a:t>
            </a:r>
          </a:p>
          <a:p>
            <a:r>
              <a:rPr lang="ru-RU" sz="1600" dirty="0"/>
              <a:t>Заклинание. Шёпот: Пиши...</a:t>
            </a:r>
          </a:p>
          <a:p>
            <a:r>
              <a:rPr lang="ru-RU" sz="1600" dirty="0"/>
              <a:t>Шли девчата на фронт по веленью</a:t>
            </a:r>
          </a:p>
          <a:p>
            <a:r>
              <a:rPr lang="ru-RU" sz="1600" dirty="0"/>
              <a:t>Переполненной гневом души.</a:t>
            </a:r>
          </a:p>
          <a:p>
            <a:r>
              <a:rPr lang="ru-RU" sz="1600" dirty="0"/>
              <a:t>В гимнастёрках своих необмятых,</a:t>
            </a:r>
          </a:p>
          <a:p>
            <a:r>
              <a:rPr lang="ru-RU" sz="1600" dirty="0"/>
              <a:t>В пышной россыпи русых кудрей</a:t>
            </a:r>
          </a:p>
          <a:p>
            <a:r>
              <a:rPr lang="ru-RU" sz="1600" dirty="0"/>
              <a:t>Не солдатские дочки -</a:t>
            </a:r>
          </a:p>
          <a:p>
            <a:r>
              <a:rPr lang="ru-RU" sz="1600" dirty="0"/>
              <a:t>                                         солдаты</a:t>
            </a:r>
          </a:p>
          <a:p>
            <a:r>
              <a:rPr lang="ru-RU" sz="1600" dirty="0"/>
              <a:t>Обнимали своих матерей.</a:t>
            </a:r>
          </a:p>
          <a:p>
            <a:r>
              <a:rPr lang="ru-RU" sz="1600" dirty="0"/>
              <a:t>Строгий глаз </a:t>
            </a:r>
            <a:r>
              <a:rPr lang="ru-RU" sz="1600" dirty="0" err="1"/>
              <a:t>семафоровой</a:t>
            </a:r>
            <a:r>
              <a:rPr lang="ru-RU" sz="1600" dirty="0"/>
              <a:t> вышки,</a:t>
            </a:r>
          </a:p>
          <a:p>
            <a:r>
              <a:rPr lang="ru-RU" sz="1600" dirty="0"/>
              <a:t>А закат - как походный костёр.</a:t>
            </a:r>
          </a:p>
          <a:p>
            <a:r>
              <a:rPr lang="ru-RU" sz="1600" dirty="0"/>
              <a:t>И стояли, </a:t>
            </a:r>
            <a:r>
              <a:rPr lang="ru-RU" sz="1600" dirty="0" err="1"/>
              <a:t>потупясь</a:t>
            </a:r>
            <a:r>
              <a:rPr lang="ru-RU" sz="1600" dirty="0"/>
              <a:t>, мальчишки,</a:t>
            </a:r>
          </a:p>
          <a:p>
            <a:r>
              <a:rPr lang="ru-RU" sz="1600" dirty="0"/>
              <a:t>Проводив своих старших сестёр.</a:t>
            </a:r>
          </a:p>
          <a:p>
            <a:r>
              <a:rPr lang="ru-RU" sz="1600" dirty="0"/>
              <a:t>Много их, этих девушек милых,</a:t>
            </a:r>
          </a:p>
          <a:p>
            <a:r>
              <a:rPr lang="ru-RU" sz="1600" dirty="0"/>
              <a:t>Добровольцев Великой Войны,</a:t>
            </a:r>
          </a:p>
          <a:p>
            <a:r>
              <a:rPr lang="ru-RU" sz="1600" dirty="0"/>
              <a:t>Похоронено в братских могилах</a:t>
            </a:r>
          </a:p>
          <a:p>
            <a:r>
              <a:rPr lang="ru-RU" sz="1600" dirty="0"/>
              <a:t>Под широким крылом тишин</a:t>
            </a:r>
            <a:r>
              <a:rPr lang="ru-RU" i="1" dirty="0"/>
              <a:t>ы..</a:t>
            </a:r>
          </a:p>
        </p:txBody>
      </p:sp>
    </p:spTree>
    <p:extLst>
      <p:ext uri="{BB962C8B-B14F-4D97-AF65-F5344CB8AC3E}">
        <p14:creationId xmlns:p14="http://schemas.microsoft.com/office/powerpoint/2010/main" val="4557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732" y="959544"/>
            <a:ext cx="2247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Людмила Татьяничева</a:t>
            </a:r>
            <a:br>
              <a:rPr lang="ru-RU" b="1" dirty="0"/>
            </a:br>
            <a:r>
              <a:rPr lang="ru-RU" b="1" dirty="0"/>
              <a:t>(1912-1974)</a:t>
            </a:r>
          </a:p>
          <a:p>
            <a:pPr algn="ctr"/>
            <a:r>
              <a:rPr lang="ru-RU" b="1" dirty="0"/>
              <a:t>уральская поэтесса</a:t>
            </a:r>
            <a:endParaRPr lang="ru-RU" b="1" dirty="0"/>
          </a:p>
        </p:txBody>
      </p:sp>
      <p:pic>
        <p:nvPicPr>
          <p:cNvPr id="6" name="Рисунок 5" descr="9df43eaf2ccf22c628758e233881ef55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24" y="8339795"/>
            <a:ext cx="1651616" cy="8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3" y="520756"/>
            <a:ext cx="2002369" cy="20548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9235" y="2575560"/>
            <a:ext cx="40498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ТАНК</a:t>
            </a:r>
          </a:p>
          <a:p>
            <a:pPr algn="ctr"/>
            <a:endParaRPr lang="ru-RU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младший в танковой семье.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он тогда,</a:t>
            </a:r>
            <a:b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умолкла на земле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 страда,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Когда, сражённый, пал Берлин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грохот батарей.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танк оставлен был один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заводском дворе.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Домой вернувшийся танкист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Пылищу с танка стёр,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по-военному басист.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Заговорил мотор.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битвы созданный колосс,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бывший на войне,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горы щебня перевёз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панцирной спине.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возит корабельный лес,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Кирпич, извёстку, мел.</a:t>
            </a:r>
          </a:p>
          <a:p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Повсюду,На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 вёрст окрест,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хватает дел.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16208</TotalTime>
  <Words>1419</Words>
  <Application>Microsoft Office PowerPoint</Application>
  <PresentationFormat>Лист A4 (210x297 мм)</PresentationFormat>
  <Paragraphs>403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-apple-system</vt:lpstr>
      <vt:lpstr>Arial</vt:lpstr>
      <vt:lpstr>Calibri</vt:lpstr>
      <vt:lpstr>Century Gothic</vt:lpstr>
      <vt:lpstr>Georgia</vt:lpstr>
      <vt:lpstr>PTSerif</vt:lpstr>
      <vt:lpstr>Roboto</vt:lpstr>
      <vt:lpstr>Times New Roman</vt:lpstr>
      <vt:lpstr>Times New Roman</vt:lpstr>
      <vt:lpstr>Times New Roman Cyr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</dc:creator>
  <cp:lastModifiedBy>Марина Стюнина</cp:lastModifiedBy>
  <cp:revision>178</cp:revision>
  <dcterms:created xsi:type="dcterms:W3CDTF">1601-01-01T00:00:00Z</dcterms:created>
  <dcterms:modified xsi:type="dcterms:W3CDTF">2025-05-04T20:46:26Z</dcterms:modified>
</cp:coreProperties>
</file>