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5" r:id="rId4"/>
    <p:sldId id="264" r:id="rId5"/>
    <p:sldId id="268" r:id="rId6"/>
    <p:sldId id="265" r:id="rId7"/>
    <p:sldId id="273" r:id="rId8"/>
    <p:sldId id="270" r:id="rId9"/>
    <p:sldId id="272" r:id="rId10"/>
    <p:sldId id="266" r:id="rId11"/>
    <p:sldId id="267" r:id="rId12"/>
    <p:sldId id="276" r:id="rId13"/>
    <p:sldId id="274" r:id="rId14"/>
    <p:sldId id="258" r:id="rId15"/>
    <p:sldId id="259" r:id="rId16"/>
    <p:sldId id="262" r:id="rId17"/>
    <p:sldId id="281" r:id="rId18"/>
    <p:sldId id="284" r:id="rId19"/>
    <p:sldId id="286" r:id="rId20"/>
    <p:sldId id="285" r:id="rId21"/>
    <p:sldId id="278" r:id="rId22"/>
    <p:sldId id="277" r:id="rId23"/>
    <p:sldId id="279" r:id="rId24"/>
    <p:sldId id="288" r:id="rId25"/>
    <p:sldId id="289" r:id="rId26"/>
    <p:sldId id="291" r:id="rId27"/>
    <p:sldId id="290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>
        <p:scale>
          <a:sx n="56" d="100"/>
          <a:sy n="56" d="100"/>
        </p:scale>
        <p:origin x="-177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5088" y="-1359024"/>
            <a:ext cx="7272808" cy="9504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80720" cy="128701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Муниципальное автономное дошкольное образовательное учреждение детский сад комбинированного вида №94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г. Екатеринбург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Выполнила : воспитатель ВКК Панова И. В.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87624" y="1844824"/>
            <a:ext cx="6840760" cy="428133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«Русская народная глиняная игрушка»</a:t>
            </a:r>
            <a:endParaRPr lang="ru-RU" dirty="0"/>
          </a:p>
        </p:txBody>
      </p:sp>
      <p:pic>
        <p:nvPicPr>
          <p:cNvPr id="8" name="Picture 2" descr="C:\Users\User\Documents\ГРУППА№ 5 2021-2022 г\КОНКУРС\Глиняные игрушки\1647525970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96952"/>
            <a:ext cx="4680520" cy="350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ocuments\ГРУППА№ 5 2021-2022 г\КОНКУРС\Глиняные игрушки\рамка филимоновские игруш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3.bp.blogspot.com/-4mDlrTTvugE/URFwdWy80DI/AAAAAAAAALo/IbIMHhx--lI/s1600/CCI05022013_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22820" y="2763180"/>
            <a:ext cx="4896544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3923928" y="476673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Филимоновские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узоры бывают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простые и сложные.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Простые состоят из цветных чередующихся полос.</a:t>
            </a:r>
            <a:endParaRPr lang="ru-RU" dirty="0"/>
          </a:p>
        </p:txBody>
      </p:sp>
      <p:pic>
        <p:nvPicPr>
          <p:cNvPr id="1026" name="Picture 2" descr="C:\Users\User\Documents\ГРУППА№ 5 2021-2022 г\КОНКУРС\Глиняные игрушки\9c986dac0ab4ab7c55b5b757f70253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2984011" cy="4032448"/>
          </a:xfrm>
          <a:prstGeom prst="round2Diag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ГРУППА№ 5 2021-2022 г\КОНКУРС\Глиняные игрушки\рамка филимоновские игруш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26449" y="-1159553"/>
            <a:ext cx="6891103" cy="9144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узоры – это ветвистая «ёлочка». «солнышко»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1.wp.com/mam2mam.ru/upload/medialibrary/153/42a07061d0906eef3ced4b618b33dd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4056534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l_fi" descr="http://cyrillitsa.ru/uploads/posts/2012-06/1339695043_8330eff7bd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3096344" cy="3672408"/>
          </a:xfrm>
          <a:prstGeom prst="round2Diag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250918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КАРГОПОЛЬСКАЯ  ГЛИНЯНАЯ ИГРУШКА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Раньше эту игрушку лепили в селе Гриневе,  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в городе Каргополе Архангельской области находится предприятие народных художественных промыслов «Беломорские узоры».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Игрушка выразительная, интересная, крестьянская, передает народный быт Русского Севера. В ней сохранилось что-то от древних идолов.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по-крестьянски коренастые фигурки людей, а также фигурки, изображающие животных, птиц.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ello_html_m689e97a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2952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ello_html_15b6c54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933056"/>
            <a:ext cx="2781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4" cstate="print"/>
          <a:srcRect l="63830" r="9521" b="67548"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6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4" cstate="print"/>
          <a:srcRect l="63830" r="9521" b="67548"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11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4" cstate="print"/>
          <a:srcRect l="34606" t="67763" r="37709" b="4516"/>
          <a:stretch>
            <a:fillRect/>
          </a:stretch>
        </p:blipFill>
        <p:spPr bwMode="auto">
          <a:xfrm>
            <a:off x="8183892" y="548681"/>
            <a:ext cx="960107" cy="720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4" cstate="print"/>
          <a:srcRect l="34606" t="67763" r="37709" b="4516"/>
          <a:stretch>
            <a:fillRect/>
          </a:stretch>
        </p:blipFill>
        <p:spPr bwMode="auto">
          <a:xfrm>
            <a:off x="0" y="548680"/>
            <a:ext cx="960107" cy="720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3074" name="Picture 2" descr="C:\Users\User\Documents\ГРУППА№ 5 2021-2022 г\КОНКУРС\Глиняные игрушки\карг игр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59"/>
          <a:stretch>
            <a:fillRect/>
          </a:stretch>
        </p:blipFill>
        <p:spPr bwMode="auto">
          <a:xfrm>
            <a:off x="5004048" y="4005064"/>
            <a:ext cx="2209429" cy="2664296"/>
          </a:xfrm>
          <a:prstGeom prst="rect">
            <a:avLst/>
          </a:prstGeom>
          <a:noFill/>
        </p:spPr>
      </p:pic>
      <p:pic>
        <p:nvPicPr>
          <p:cNvPr id="3075" name="Picture 3" descr="C:\Users\User\Documents\ГРУППА№ 5 2021-2022 г\КОНКУРС\Глиняные игрушки\карг игр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789040"/>
            <a:ext cx="2512168" cy="2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cuments\ГРУППА№ 5 2021-2022 г\КОНКУРС\Глиняные игрушки\kargopolskaya_igrushka_2.jpg"/>
          <p:cNvPicPr>
            <a:picLocks noChangeAspect="1" noChangeArrowheads="1"/>
          </p:cNvPicPr>
          <p:nvPr/>
        </p:nvPicPr>
        <p:blipFill>
          <a:blip r:embed="rId2" cstate="print"/>
          <a:srcRect t="4540"/>
          <a:stretch>
            <a:fillRect/>
          </a:stretch>
        </p:blipFill>
        <p:spPr bwMode="auto">
          <a:xfrm>
            <a:off x="179512" y="260648"/>
            <a:ext cx="8712968" cy="6199634"/>
          </a:xfrm>
          <a:prstGeom prst="rect">
            <a:avLst/>
          </a:prstGeom>
          <a:noFill/>
        </p:spPr>
      </p:pic>
      <p:pic>
        <p:nvPicPr>
          <p:cNvPr id="6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3" cstate="print"/>
          <a:srcRect l="64099" r="9521" b="67548"/>
          <a:stretch>
            <a:fillRect/>
          </a:stretch>
        </p:blipFill>
        <p:spPr bwMode="auto">
          <a:xfrm>
            <a:off x="-1016" y="-324036"/>
            <a:ext cx="9145016" cy="648072"/>
          </a:xfrm>
          <a:prstGeom prst="rect">
            <a:avLst/>
          </a:prstGeom>
          <a:noFill/>
        </p:spPr>
      </p:pic>
      <p:pic>
        <p:nvPicPr>
          <p:cNvPr id="7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3" cstate="print"/>
          <a:srcRect l="64099" r="9521" b="67548"/>
          <a:stretch>
            <a:fillRect/>
          </a:stretch>
        </p:blipFill>
        <p:spPr bwMode="auto">
          <a:xfrm>
            <a:off x="0" y="6309320"/>
            <a:ext cx="9145016" cy="548680"/>
          </a:xfrm>
          <a:prstGeom prst="rect">
            <a:avLst/>
          </a:prstGeom>
          <a:noFill/>
        </p:spPr>
      </p:pic>
      <p:pic>
        <p:nvPicPr>
          <p:cNvPr id="8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3" cstate="print"/>
          <a:srcRect l="34606" t="67763" r="37709" b="4516"/>
          <a:stretch>
            <a:fillRect/>
          </a:stretch>
        </p:blipFill>
        <p:spPr bwMode="auto">
          <a:xfrm>
            <a:off x="0" y="5661248"/>
            <a:ext cx="960107" cy="720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3" cstate="print"/>
          <a:srcRect l="34606" t="67763" r="37709" b="4516"/>
          <a:stretch>
            <a:fillRect/>
          </a:stretch>
        </p:blipFill>
        <p:spPr bwMode="auto">
          <a:xfrm>
            <a:off x="8183893" y="5661248"/>
            <a:ext cx="960107" cy="720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2" cstate="print"/>
          <a:srcRect l="5012" r="8472"/>
          <a:stretch>
            <a:fillRect/>
          </a:stretch>
        </p:blipFill>
        <p:spPr bwMode="auto">
          <a:xfrm>
            <a:off x="170490" y="176708"/>
            <a:ext cx="6057694" cy="57005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2" cstate="print"/>
          <a:srcRect l="64099" r="9521" b="67548"/>
          <a:stretch>
            <a:fillRect/>
          </a:stretch>
        </p:blipFill>
        <p:spPr bwMode="auto">
          <a:xfrm>
            <a:off x="-1016" y="6165304"/>
            <a:ext cx="9145016" cy="692696"/>
          </a:xfrm>
          <a:prstGeom prst="rect">
            <a:avLst/>
          </a:prstGeom>
          <a:noFill/>
        </p:spPr>
      </p:pic>
      <p:pic>
        <p:nvPicPr>
          <p:cNvPr id="4100" name="Picture 4" descr="C:\Users\User\Documents\ГРУППА№ 5 2021-2022 г\КОНКУРС\Глиняные игрушки\карг игр 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052736"/>
            <a:ext cx="486916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2951163" y="1125538"/>
            <a:ext cx="6192837" cy="5000625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251520" y="620688"/>
            <a:ext cx="4392488" cy="4536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Расписаны игрушки в ярких или приглушенных тонах. Они отличаются простыми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ясными узорами.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поверхности фигурок наведены древние символы солнца – большие огненно-красные круги, кресты, кольца, а также мотивы зерен, хлебных колосьев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веточек растений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2" cstate="print"/>
          <a:srcRect l="64099" r="9521" b="67548"/>
          <a:stretch>
            <a:fillRect/>
          </a:stretch>
        </p:blipFill>
        <p:spPr bwMode="auto">
          <a:xfrm>
            <a:off x="0" y="-243408"/>
            <a:ext cx="9145016" cy="864096"/>
          </a:xfrm>
          <a:prstGeom prst="rect">
            <a:avLst/>
          </a:prstGeom>
          <a:noFill/>
        </p:spPr>
      </p:pic>
      <p:pic>
        <p:nvPicPr>
          <p:cNvPr id="16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2" cstate="print"/>
          <a:srcRect l="34606" t="67763" r="37709" b="4516"/>
          <a:stretch>
            <a:fillRect/>
          </a:stretch>
        </p:blipFill>
        <p:spPr bwMode="auto">
          <a:xfrm>
            <a:off x="0" y="5157192"/>
            <a:ext cx="1248139" cy="93610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2" cstate="print"/>
          <a:srcRect l="34606" t="67763" r="37709" b="4516"/>
          <a:stretch>
            <a:fillRect/>
          </a:stretch>
        </p:blipFill>
        <p:spPr bwMode="auto">
          <a:xfrm>
            <a:off x="8135888" y="620688"/>
            <a:ext cx="1008112" cy="7560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1" descr="C:\Users\User\Documents\ГРУППА№ 5 2021-2022 г\КОНКУРС\Глиняные игрушки\каргопольская игрушка - узоры.jpg"/>
          <p:cNvPicPr>
            <a:picLocks noChangeAspect="1" noChangeArrowheads="1"/>
          </p:cNvPicPr>
          <p:nvPr/>
        </p:nvPicPr>
        <p:blipFill>
          <a:blip r:embed="rId2" cstate="print"/>
          <a:srcRect l="64099" r="9521" b="67548"/>
          <a:stretch>
            <a:fillRect/>
          </a:stretch>
        </p:blipFill>
        <p:spPr bwMode="auto">
          <a:xfrm>
            <a:off x="0" y="5993904"/>
            <a:ext cx="9145016" cy="864096"/>
          </a:xfrm>
          <a:prstGeom prst="rect">
            <a:avLst/>
          </a:prstGeom>
          <a:noFill/>
        </p:spPr>
      </p:pic>
      <p:pic>
        <p:nvPicPr>
          <p:cNvPr id="25" name="Picture 3" descr="C:\Users\User\Documents\ГРУППА№ 5 2021-2022 г\КОНКУРС\Глиняные игрушки\карг игр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484784"/>
            <a:ext cx="4716016" cy="471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12777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чудная игрушка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в тверской избушке.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 на наряд: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Белых бусин целый ряд!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Капельки дождя упали,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Лепестки цветов дремали.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от земли частицы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Собирались по крупицам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слилось в простой узор,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отвести свой взор.</a:t>
            </a:r>
            <a:endParaRPr lang="ru-RU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m4e51391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1551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3" cstate="print"/>
          <a:srcRect l="7955" t="16118" r="77485" b="9958"/>
          <a:stretch>
            <a:fillRect/>
          </a:stretch>
        </p:blipFill>
        <p:spPr bwMode="auto">
          <a:xfrm rot="16200000">
            <a:off x="4211962" y="-3672409"/>
            <a:ext cx="864095" cy="82089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908721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Новоторжская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глиняная игрушка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3" cstate="print"/>
          <a:srcRect l="7955" t="16118" r="77485" b="9958"/>
          <a:stretch>
            <a:fillRect/>
          </a:stretch>
        </p:blipFill>
        <p:spPr bwMode="auto">
          <a:xfrm rot="16200000">
            <a:off x="4211963" y="2321495"/>
            <a:ext cx="864095" cy="820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Торжок Тверской области – родина тверской игрушки, или, как ее еще называют, калининской (по прежнему названию области),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торжокской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Возродила промысел в городе Торжке Галина Александровна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Климовская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ее работы находятся в музее города Твери.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ello_html_52749a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m4325436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178670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ello_html_m5ddde8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409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5" cstate="print"/>
          <a:srcRect l="7955" t="16118" r="77485" b="9958"/>
          <a:stretch>
            <a:fillRect/>
          </a:stretch>
        </p:blipFill>
        <p:spPr bwMode="auto">
          <a:xfrm rot="16200000">
            <a:off x="3995939" y="2321495"/>
            <a:ext cx="864095" cy="8208914"/>
          </a:xfrm>
          <a:prstGeom prst="rect">
            <a:avLst/>
          </a:prstGeom>
          <a:noFill/>
        </p:spPr>
      </p:pic>
      <p:pic>
        <p:nvPicPr>
          <p:cNvPr id="12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5" cstate="print"/>
          <a:srcRect l="7955" t="16118" r="77485" b="9958"/>
          <a:stretch>
            <a:fillRect/>
          </a:stretch>
        </p:blipFill>
        <p:spPr bwMode="auto">
          <a:xfrm rot="16200000">
            <a:off x="3995938" y="-3672409"/>
            <a:ext cx="864095" cy="820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324036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Игрушка лепится из коричневой глины, являющейся фоном росписи. Особенно выделяется белый цвет: точки-капельки – </a:t>
            </a:r>
            <a:r>
              <a:rPr lang="ru-RU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жемчужинки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мазки разной величины и формы, которые накладываются в два – три слоя. Большой мазок украшается мазками поменьше другого цвета и точкой. 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цветов разное – это голубой, синий, желтый, оранжевый, красный, темно-красный, коричневый, зеленый, немного черного и главный цвет белый, </a:t>
            </a:r>
            <a:r>
              <a:rPr lang="ru-RU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жемчужинки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белые точки.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2" cstate="print"/>
          <a:srcRect l="7955" t="16118" r="13636" b="9958"/>
          <a:stretch>
            <a:fillRect/>
          </a:stretch>
        </p:blipFill>
        <p:spPr bwMode="auto">
          <a:xfrm>
            <a:off x="539552" y="3212976"/>
            <a:ext cx="4653517" cy="3309237"/>
          </a:xfrm>
          <a:prstGeom prst="rect">
            <a:avLst/>
          </a:prstGeom>
          <a:noFill/>
        </p:spPr>
      </p:pic>
      <p:pic>
        <p:nvPicPr>
          <p:cNvPr id="4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2" cstate="print"/>
          <a:srcRect l="7955" t="16118" r="77485" b="9958"/>
          <a:stretch>
            <a:fillRect/>
          </a:stretch>
        </p:blipFill>
        <p:spPr bwMode="auto">
          <a:xfrm>
            <a:off x="8028384" y="3068960"/>
            <a:ext cx="864096" cy="3384376"/>
          </a:xfrm>
          <a:prstGeom prst="rect">
            <a:avLst/>
          </a:prstGeom>
          <a:noFill/>
        </p:spPr>
      </p:pic>
      <p:pic>
        <p:nvPicPr>
          <p:cNvPr id="5" name="Рисунок 4" descr="hello_html_127a55f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ocuments\ГРУППА№ 5 2021-2022 г\КОНКУРС\Глиняные игрушки\ТОРЖОКСКАЯ игрушка\теория.jpg"/>
          <p:cNvPicPr>
            <a:picLocks noChangeAspect="1" noChangeArrowheads="1"/>
          </p:cNvPicPr>
          <p:nvPr/>
        </p:nvPicPr>
        <p:blipFill>
          <a:blip r:embed="rId2" cstate="print"/>
          <a:srcRect r="71917" b="8613"/>
          <a:stretch>
            <a:fillRect/>
          </a:stretch>
        </p:blipFill>
        <p:spPr bwMode="auto">
          <a:xfrm>
            <a:off x="683568" y="0"/>
            <a:ext cx="2736304" cy="6669742"/>
          </a:xfrm>
          <a:prstGeom prst="rect">
            <a:avLst/>
          </a:prstGeom>
          <a:noFill/>
        </p:spPr>
      </p:pic>
      <p:pic>
        <p:nvPicPr>
          <p:cNvPr id="4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3" cstate="print"/>
          <a:srcRect l="7955" t="16118" r="77485" b="9958"/>
          <a:stretch>
            <a:fillRect/>
          </a:stretch>
        </p:blipFill>
        <p:spPr bwMode="auto">
          <a:xfrm>
            <a:off x="0" y="188640"/>
            <a:ext cx="864095" cy="648072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3946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многослойные капельки покрывают крылышки птичек и сарафаны красавиц. 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биссером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расшиты  наряды у петушков, птичек и барынь в кокошниках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AutoShape 5" descr="file:///C:/Users/User/Documents/%D0%93%D0%A0%D0%A3%D0%9F%D0%9F%D0%90%E2%84%96%205%202021-2022%20%D0%B3/%D0%9A%D0%9E%D0%9D%D0%9A%D0%A3%D0%A0%D0%A1/%D0%93%D0%BB%D0%B8%D0%BD%D1%8F%D0%BD%D1%8B%D0%B5%20%D0%B8%D0%B3%D1%80%D1%83%D1%88%D0%BA%D0%B8/%D0%A2%D0%9E%D0%A0%D0%96%D0%9E%D0%9A%D0%A1%D0%9A%D0%90%D0%AF%20%D0%B8%D0%B3%D1%80%D1%83%D1%88%D0%BA%D0%B0/a3c42-67764-_dsc72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 descr="file:///C:/Users/User/Documents/%D0%93%D0%A0%D0%A3%D0%9F%D0%9F%D0%90%E2%84%96%205%202021-2022%20%D0%B3/%D0%9A%D0%9E%D0%9D%D0%9A%D0%A3%D0%A0%D0%A1/%D0%93%D0%BB%D0%B8%D0%BD%D1%8F%D0%BD%D1%8B%D0%B5%20%D0%B8%D0%B3%D1%80%D1%83%D1%88%D0%BA%D0%B8/%D0%A2%D0%9E%D0%A0%D0%96%D0%9E%D0%9A%D0%A1%D0%9A%D0%90%D0%AF%20%D0%B8%D0%B3%D1%80%D1%83%D1%88%D0%BA%D0%B0/a3c42-67764-_dsc72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1" name="AutoShape 9" descr="file:///C:/Users/User/Documents/%D0%93%D0%A0%D0%A3%D0%9F%D0%9F%D0%90%E2%84%96%205%202021-2022%20%D0%B3/%D0%9A%D0%9E%D0%9D%D0%9A%D0%A3%D0%A0%D0%A1/%D0%93%D0%BB%D0%B8%D0%BD%D1%8F%D0%BD%D1%8B%D0%B5%20%D0%B8%D0%B3%D1%80%D1%83%D1%88%D0%BA%D0%B8/%D0%A2%D0%9E%D0%A0%D0%96%D0%9E%D0%9A%D0%A1%D0%9A%D0%90%D0%AF%20%D0%B8%D0%B3%D1%80%D1%83%D1%88%D0%BA%D0%B0/a3c42-67764-_dsc72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file:///C:/Users/User/Documents/%D0%93%D0%A0%D0%A3%D0%9F%D0%9F%D0%90%E2%84%96%205%202021-2022%20%D0%B3/%D0%9A%D0%9E%D0%9D%D0%9A%D0%A3%D0%A0%D0%A1/%D0%93%D0%BB%D0%B8%D0%BD%D1%8F%D0%BD%D1%8B%D0%B5%20%D0%B8%D0%B3%D1%80%D1%83%D1%88%D0%BA%D0%B8/%D0%A2%D0%9E%D0%A0%D0%96%D0%9E%D0%9A%D0%A1%D0%9A%D0%90%D0%AF%20%D0%B8%D0%B3%D1%80%D1%83%D1%88%D0%BA%D0%B0/a3c42-67764-_dsc72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file:///C:/Users/User/Documents/%D0%93%D0%A0%D0%A3%D0%9F%D0%9F%D0%90%E2%84%96%205%202021-2022%20%D0%B3/%D0%9A%D0%9E%D0%9D%D0%9A%D0%A3%D0%A0%D0%A1/%D0%93%D0%BB%D0%B8%D0%BD%D1%8F%D0%BD%D1%8B%D0%B5%20%D0%B8%D0%B3%D1%80%D1%83%D1%88%D0%BA%D0%B8/%D0%A2%D0%9E%D0%A0%D0%96%D0%9E%D0%9A%D0%A1%D0%9A%D0%90%D0%AF%20%D0%B8%D0%B3%D1%80%D1%83%D1%88%D0%BA%D0%B0/a3c42-67764-_dsc72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7" name="Picture 15" descr="C:\Users\User\Documents\ГРУППА№ 5 2021-2022 г\КОНКУРС\Глиняные игрушки\ТОРЖОКСКАЯ игрушка\556e616466fe7c5bfe5a1e619ecq--russkij-stil-svistulka-sovu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 t="8625" b="4028"/>
          <a:stretch>
            <a:fillRect/>
          </a:stretch>
        </p:blipFill>
        <p:spPr bwMode="auto">
          <a:xfrm>
            <a:off x="5076056" y="4073234"/>
            <a:ext cx="2952328" cy="257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8130" y="-1352066"/>
            <a:ext cx="7287740" cy="95050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68407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Древнейшие глиняные игрушки, найденные археологами на территории нашей страны, относятся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эпохе бронзы, ко II тысячелетию до Рождества Христова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маленькие глиняные топорики, посуда, погремушки.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Находили глиняную игрушку в раскопках X-XVII вв. (Москва, Рязань) - свистульки (кони, птицы, фигурки людей). Они вылеплены из глины, обожжены, иногда украшались росписью и глазурью.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Глиняные игрушки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частью ремесел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жизни народа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протяжении многих веков.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C:\Users\User\Documents\ГРУППА№ 5 2021-2022 г\КОНКУРС\Глиняные игрушки\164752597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153409" cy="235962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игрушки представляют собой музыкальные инструменты — свистульки.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это не было лишь детской забавой.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народным поверьям, свист отгонял злых духов. По сей день ощущается какая-то таинственная сила в глиняных фигурках.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6" name="Picture 2" descr="C:\Users\User\Documents\ГРУППА№ 5 2021-2022 г\КОНКУРС\Глиняные игрушки\ТОРЖОКСКАЯ игрушка\узоры.jpg"/>
          <p:cNvPicPr>
            <a:picLocks noChangeAspect="1" noChangeArrowheads="1"/>
          </p:cNvPicPr>
          <p:nvPr/>
        </p:nvPicPr>
        <p:blipFill>
          <a:blip r:embed="rId2" cstate="print"/>
          <a:srcRect l="7955" t="16118" r="77485" b="9958"/>
          <a:stretch>
            <a:fillRect/>
          </a:stretch>
        </p:blipFill>
        <p:spPr bwMode="auto">
          <a:xfrm rot="16200000">
            <a:off x="4211963" y="2060846"/>
            <a:ext cx="864095" cy="8208914"/>
          </a:xfrm>
          <a:prstGeom prst="rect">
            <a:avLst/>
          </a:prstGeom>
          <a:noFill/>
        </p:spPr>
      </p:pic>
      <p:pic>
        <p:nvPicPr>
          <p:cNvPr id="36866" name="Picture 2" descr="C:\Users\User\Documents\ГРУППА№ 5 2021-2022 г\КОНКУРС\Глиняные игрушки\ТОРЖОКСКАЯ игрушка\зай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421508" cy="2421508"/>
          </a:xfrm>
          <a:prstGeom prst="rect">
            <a:avLst/>
          </a:prstGeom>
          <a:noFill/>
        </p:spPr>
      </p:pic>
      <p:pic>
        <p:nvPicPr>
          <p:cNvPr id="36867" name="Picture 3" descr="C:\Users\User\Documents\ГРУППА№ 5 2021-2022 г\КОНКУРС\Глиняные игрушки\ТОРЖОКСКАЯ игрушка\189394_big.jpg"/>
          <p:cNvPicPr>
            <a:picLocks noChangeAspect="1" noChangeArrowheads="1"/>
          </p:cNvPicPr>
          <p:nvPr/>
        </p:nvPicPr>
        <p:blipFill>
          <a:blip r:embed="rId4" cstate="print"/>
          <a:srcRect l="4641" t="2834" r="3801" b="4182"/>
          <a:stretch>
            <a:fillRect/>
          </a:stretch>
        </p:blipFill>
        <p:spPr bwMode="auto">
          <a:xfrm>
            <a:off x="5148064" y="2348880"/>
            <a:ext cx="3640057" cy="2304256"/>
          </a:xfrm>
          <a:prstGeom prst="rect">
            <a:avLst/>
          </a:prstGeom>
          <a:noFill/>
        </p:spPr>
      </p:pic>
      <p:pic>
        <p:nvPicPr>
          <p:cNvPr id="36868" name="Picture 4" descr="C:\Users\User\Documents\ГРУППА№ 5 2021-2022 г\КОНКУРС\Глиняные игрушки\ТОРЖОКСКАЯ игрушка\yYxC0oN9ePo2KuKMki6uXMXNUHdYRc (2).JPG"/>
          <p:cNvPicPr>
            <a:picLocks noChangeAspect="1" noChangeArrowheads="1"/>
          </p:cNvPicPr>
          <p:nvPr/>
        </p:nvPicPr>
        <p:blipFill>
          <a:blip r:embed="rId5" cstate="print"/>
          <a:srcRect l="4674" t="13251" r="3414" b="5901"/>
          <a:stretch>
            <a:fillRect/>
          </a:stretch>
        </p:blipFill>
        <p:spPr bwMode="auto">
          <a:xfrm>
            <a:off x="3131840" y="2348880"/>
            <a:ext cx="1800200" cy="234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ГРУППА№ 5 2021-2022 г\КОНКУРС\Глиняные игрушки\АБАШЕВСКАЯ ГЛИН ИГРУШКА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cuments\ГРУППА№ 5 2021-2022 г\КОНКУРС\Глиняные игрушки\АБАШЕВСКАЯ ГЛИН ИГРУШКА\ddd8b9ec83c448a0e8011b90b0c6f6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6735" t="8086" r="18754"/>
          <a:stretch>
            <a:fillRect/>
          </a:stretch>
        </p:blipFill>
        <p:spPr bwMode="auto">
          <a:xfrm>
            <a:off x="5004048" y="3933056"/>
            <a:ext cx="1524208" cy="1924990"/>
          </a:xfrm>
          <a:prstGeom prst="rect">
            <a:avLst/>
          </a:prstGeom>
          <a:noFill/>
        </p:spPr>
      </p:pic>
      <p:pic>
        <p:nvPicPr>
          <p:cNvPr id="11" name="Picture 2" descr="C:\Users\User\Documents\ГРУППА№ 5 2021-2022 г\КОНКУРС\Глиняные игрушки\АБАШЕВСКАЯ ГЛИН ИГРУШКА\866537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63" t="5270" r="33830" b="3388"/>
          <a:stretch>
            <a:fillRect/>
          </a:stretch>
        </p:blipFill>
        <p:spPr bwMode="auto">
          <a:xfrm>
            <a:off x="899592" y="4149080"/>
            <a:ext cx="936104" cy="1770541"/>
          </a:xfrm>
          <a:prstGeom prst="rect">
            <a:avLst/>
          </a:prstGeom>
          <a:noFill/>
        </p:spPr>
      </p:pic>
      <p:pic>
        <p:nvPicPr>
          <p:cNvPr id="12" name="Picture 2" descr="C:\Users\User\Documents\ГРУППА№ 5 2021-2022 г\КОНКУРС\Глиняные игрушки\АБАШЕВСКАЯ ГЛИН ИГРУШКА\866537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400" t="5270" r="3317" b="3388"/>
          <a:stretch>
            <a:fillRect/>
          </a:stretch>
        </p:blipFill>
        <p:spPr bwMode="auto">
          <a:xfrm>
            <a:off x="6444208" y="3933056"/>
            <a:ext cx="930564" cy="1728192"/>
          </a:xfrm>
          <a:prstGeom prst="rect">
            <a:avLst/>
          </a:prstGeom>
          <a:noFill/>
        </p:spPr>
      </p:pic>
      <p:pic>
        <p:nvPicPr>
          <p:cNvPr id="13" name="Picture 1" descr="C:\Users\User\Documents\ГРУППА№ 5 2021-2022 г\КОНКУРС\Глиняные игрушки\АБАШЕВСКАЯ ГЛИН ИГРУШКА\8665376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5" t="4421" r="63775" b="4212"/>
          <a:stretch>
            <a:fillRect/>
          </a:stretch>
        </p:blipFill>
        <p:spPr bwMode="auto">
          <a:xfrm>
            <a:off x="2051720" y="4149080"/>
            <a:ext cx="1152128" cy="178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ocuments\ГРУППА№ 5 2021-2022 г\КОНКУРС\Глиняные игрушки\АБАШЕВСКАЯ ГЛИН ИГРУШКА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628800"/>
            <a:ext cx="7488832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27784" y="1671626"/>
            <a:ext cx="56886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Роспись игрушек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Свистульки раскрашены яркими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эмалевыми красками - синими, зелеными, красными, в самых неожиданных сочетаниях.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Отдельные детали, например, рога, могут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расписаны серебром или золотом.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Порой части фигурок остаются не закрашенными и резко контрастируют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броскими пятнами эмал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ocuments\ГРУППА№ 5 2021-2022 г\КОНКУРС\Глиняные игрушки\АБАШЕВСКАЯ ГЛИН ИГРУШКА\теория.jpg"/>
          <p:cNvPicPr>
            <a:picLocks noChangeAspect="1" noChangeArrowheads="1"/>
          </p:cNvPicPr>
          <p:nvPr/>
        </p:nvPicPr>
        <p:blipFill>
          <a:blip r:embed="rId3" cstate="print"/>
          <a:srcRect l="1533" t="16542" r="61676"/>
          <a:stretch>
            <a:fillRect/>
          </a:stretch>
        </p:blipFill>
        <p:spPr bwMode="auto">
          <a:xfrm>
            <a:off x="899592" y="1772816"/>
            <a:ext cx="172819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ГРУППА№ 5 2021-2022 г\КОНКУРС\Глиняные игрушки\АБАШЕВСКАЯ ГЛИН ИГРУШКА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ocuments\ГРУППА№ 5 2021-2022 г\КОНКУРС\Глиняные игрушки\АБАШЕВСКАЯ ГЛИН ИГРУШКА\4c1bf83fc852acc10b1866091f5152a2.jpg"/>
          <p:cNvPicPr>
            <a:picLocks noChangeAspect="1" noChangeArrowheads="1"/>
          </p:cNvPicPr>
          <p:nvPr/>
        </p:nvPicPr>
        <p:blipFill>
          <a:blip r:embed="rId3" cstate="print"/>
          <a:srcRect t="13251" r="-4599" b="18501"/>
          <a:stretch>
            <a:fillRect/>
          </a:stretch>
        </p:blipFill>
        <p:spPr bwMode="auto">
          <a:xfrm>
            <a:off x="827584" y="620688"/>
            <a:ext cx="7848872" cy="493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КОНКУРС МУЗЕЕВ\Глиняные игрушки\img23.jpg"/>
          <p:cNvPicPr>
            <a:picLocks noChangeAspect="1" noChangeArrowheads="1"/>
          </p:cNvPicPr>
          <p:nvPr/>
        </p:nvPicPr>
        <p:blipFill>
          <a:blip r:embed="rId2" cstate="print"/>
          <a:srcRect l="2751" t="15408" r="67719" b="30109"/>
          <a:stretch>
            <a:fillRect/>
          </a:stretch>
        </p:blipFill>
        <p:spPr bwMode="auto">
          <a:xfrm>
            <a:off x="395536" y="908720"/>
            <a:ext cx="2448272" cy="37213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696" y="274638"/>
            <a:ext cx="5904656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Встречаются похожие образы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cuments\КОНКУРС МУЗЕЕВ\Глиняные игрушки\img23.jpg"/>
          <p:cNvPicPr>
            <a:picLocks noChangeAspect="1" noChangeArrowheads="1"/>
          </p:cNvPicPr>
          <p:nvPr/>
        </p:nvPicPr>
        <p:blipFill>
          <a:blip r:embed="rId2" cstate="print"/>
          <a:srcRect l="34644" t="15350" r="37006" b="29525"/>
          <a:stretch>
            <a:fillRect/>
          </a:stretch>
        </p:blipFill>
        <p:spPr bwMode="auto">
          <a:xfrm>
            <a:off x="3275857" y="905718"/>
            <a:ext cx="2448272" cy="3570397"/>
          </a:xfrm>
          <a:prstGeom prst="rect">
            <a:avLst/>
          </a:prstGeom>
          <a:noFill/>
        </p:spPr>
      </p:pic>
      <p:pic>
        <p:nvPicPr>
          <p:cNvPr id="1028" name="Picture 4" descr="C:\Users\User\Documents\КОНКУРС МУЗЕЕВ\Глиняные игрушки\img23.jpg"/>
          <p:cNvPicPr>
            <a:picLocks noChangeAspect="1" noChangeArrowheads="1"/>
          </p:cNvPicPr>
          <p:nvPr/>
        </p:nvPicPr>
        <p:blipFill>
          <a:blip r:embed="rId2" cstate="print"/>
          <a:srcRect l="68900" t="16926" r="5113" b="31100"/>
          <a:stretch>
            <a:fillRect/>
          </a:stretch>
        </p:blipFill>
        <p:spPr bwMode="auto">
          <a:xfrm>
            <a:off x="6084168" y="980728"/>
            <a:ext cx="2376264" cy="35643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Дымковское древо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4653136"/>
            <a:ext cx="240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Каргопольское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древо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653136"/>
            <a:ext cx="254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Филимоновское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древо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22920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Древо жизни – Мировое дерево в народных представлениях, оно было символом растительных сил земли, вечной, живой, процветающей природы. Его изображение символизировало счастливое продолжение рода.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ocuments\ГРУППА№ 5 2021-2022 г\КОНКУРС\Глиняные игрушки\img6.jpg"/>
          <p:cNvPicPr>
            <a:picLocks noChangeAspect="1" noChangeArrowheads="1"/>
          </p:cNvPicPr>
          <p:nvPr/>
        </p:nvPicPr>
        <p:blipFill>
          <a:blip r:embed="rId3" cstate="print"/>
          <a:srcRect r="96554"/>
          <a:stretch>
            <a:fillRect/>
          </a:stretch>
        </p:blipFill>
        <p:spPr bwMode="auto">
          <a:xfrm>
            <a:off x="0" y="0"/>
            <a:ext cx="315144" cy="6858000"/>
          </a:xfrm>
          <a:prstGeom prst="rect">
            <a:avLst/>
          </a:prstGeom>
          <a:noFill/>
        </p:spPr>
      </p:pic>
      <p:pic>
        <p:nvPicPr>
          <p:cNvPr id="16" name="Picture 2" descr="C:\Users\User\Documents\ГРУППА№ 5 2021-2022 г\КОНКУРС\Глиняные игрушки\img6.jpg"/>
          <p:cNvPicPr>
            <a:picLocks noChangeAspect="1" noChangeArrowheads="1"/>
          </p:cNvPicPr>
          <p:nvPr/>
        </p:nvPicPr>
        <p:blipFill>
          <a:blip r:embed="rId3" cstate="print"/>
          <a:srcRect r="96554"/>
          <a:stretch>
            <a:fillRect/>
          </a:stretch>
        </p:blipFill>
        <p:spPr bwMode="auto">
          <a:xfrm>
            <a:off x="8828856" y="0"/>
            <a:ext cx="3151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 l="1910" t="5764" r="2677" b="60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ГРУППА№ 5 2021-2022 г\КОНКУРС\Глиняные игрушки\img6.jpg"/>
          <p:cNvPicPr>
            <a:picLocks noChangeAspect="1" noChangeArrowheads="1"/>
          </p:cNvPicPr>
          <p:nvPr/>
        </p:nvPicPr>
        <p:blipFill>
          <a:blip r:embed="rId3" cstate="print"/>
          <a:srcRect l="60933" t="24678" r="11505" b="9173"/>
          <a:stretch>
            <a:fillRect/>
          </a:stretch>
        </p:blipFill>
        <p:spPr bwMode="auto">
          <a:xfrm>
            <a:off x="3563888" y="1052736"/>
            <a:ext cx="2148435" cy="3744416"/>
          </a:xfrm>
          <a:prstGeom prst="rect">
            <a:avLst/>
          </a:prstGeom>
          <a:noFill/>
        </p:spPr>
      </p:pic>
      <p:pic>
        <p:nvPicPr>
          <p:cNvPr id="2050" name="Picture 2" descr="C:\Users\User\Documents\КОНКУРС МУЗЕЕВ\Глиняные игрушки\img24.jpg"/>
          <p:cNvPicPr>
            <a:picLocks noChangeAspect="1" noChangeArrowheads="1"/>
          </p:cNvPicPr>
          <p:nvPr/>
        </p:nvPicPr>
        <p:blipFill>
          <a:blip r:embed="rId4" cstate="print"/>
          <a:srcRect l="72443" t="13776" r="5113" b="31100"/>
          <a:stretch>
            <a:fillRect/>
          </a:stretch>
        </p:blipFill>
        <p:spPr bwMode="auto">
          <a:xfrm>
            <a:off x="6372200" y="980728"/>
            <a:ext cx="2071773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Женский образ –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869160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Дымковская барыня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86916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барыня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869160"/>
            <a:ext cx="27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Каргопольская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барыня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301208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Землю, её плодородие связывали в древности с этим образом. Божество, выражавшее представление о земле, которое родит и продолжит род. 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ello_html_m60cbe547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26642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 l="1910" t="5764" r="2677" b="6023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4100" name="AutoShape 4" descr="file:///C:/Users/User/Documents/%D0%9A%D0%9E%D0%9D%D0%9A%D0%A3%D0%A0%D0%A1%20%D0%9C%D0%A3%D0%97%D0%95%D0%95%D0%92/%D0%93%D0%BB%D0%B8%D0%BD%D1%8F%D0%BD%D1%8B%D0%B5%20%D0%B8%D0%B3%D1%80%D1%83%D1%88%D0%BA%D0%B8/%D0%BA%D0%B0%D1%80%D0%B3%D0%BE%D0%BF%D0%BE%D0%BB%D1%8C%D1%81%D0%BA%D0%B0%D1%8F%20%D0%B8%D0%B3%D1%80%D1%83%D1%88%D0%BA%D0%B0/%D0%BF%D1%82%D0%B8%D1%86%D0%B0.webp"/>
          <p:cNvSpPr>
            <a:spLocks noChangeAspect="1" noChangeArrowheads="1"/>
          </p:cNvSpPr>
          <p:nvPr/>
        </p:nvSpPr>
        <p:spPr bwMode="auto">
          <a:xfrm>
            <a:off x="155575" y="-2811463"/>
            <a:ext cx="5857875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User\Pictures\дымковская роспись\b774638989d0d142ace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AE0E0"/>
              </a:clrFrom>
              <a:clrTo>
                <a:srgbClr val="DAE0E0">
                  <a:alpha val="0"/>
                </a:srgbClr>
              </a:clrTo>
            </a:clrChange>
          </a:blip>
          <a:srcRect l="10413" t="5532" r="8365" b="7806"/>
          <a:stretch>
            <a:fillRect/>
          </a:stretch>
        </p:blipFill>
        <p:spPr bwMode="auto">
          <a:xfrm>
            <a:off x="2843808" y="1412776"/>
            <a:ext cx="2449804" cy="2952328"/>
          </a:xfrm>
          <a:prstGeom prst="rect">
            <a:avLst/>
          </a:prstGeom>
          <a:noFill/>
        </p:spPr>
      </p:pic>
      <p:pic>
        <p:nvPicPr>
          <p:cNvPr id="4107" name="Picture 11" descr="C:\Users\User\Documents\КОНКУРС МУЗЕЕВ\Глиняные игрушки\ФИЛИМОН ИГРУшКИ\647512e4d8aa17ed3ba06e4f32e12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2E2"/>
              </a:clrFrom>
              <a:clrTo>
                <a:srgbClr val="E8E2E2">
                  <a:alpha val="0"/>
                </a:srgbClr>
              </a:clrTo>
            </a:clrChange>
          </a:blip>
          <a:srcRect l="74412" t="23800" r="5901" b="24401"/>
          <a:stretch>
            <a:fillRect/>
          </a:stretch>
        </p:blipFill>
        <p:spPr bwMode="auto">
          <a:xfrm>
            <a:off x="395536" y="1412776"/>
            <a:ext cx="2092124" cy="3096344"/>
          </a:xfrm>
          <a:prstGeom prst="rect">
            <a:avLst/>
          </a:prstGeom>
          <a:noFill/>
        </p:spPr>
      </p:pic>
      <p:pic>
        <p:nvPicPr>
          <p:cNvPr id="4108" name="Picture 12" descr="C:\Users\User\Documents\КОНКУРС МУЗЕЕВ\Глиняные игрушки\ФИЛИМОН ИГРУшКИ\647512e4d8aa17ed3ba06e4f32e12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D8C6"/>
              </a:clrFrom>
              <a:clrTo>
                <a:srgbClr val="E4D8C6">
                  <a:alpha val="0"/>
                </a:srgbClr>
              </a:clrTo>
            </a:clrChange>
          </a:blip>
          <a:srcRect l="43700" t="27880" r="37400" b="41040"/>
          <a:stretch>
            <a:fillRect/>
          </a:stretch>
        </p:blipFill>
        <p:spPr bwMode="auto">
          <a:xfrm>
            <a:off x="5580112" y="1284962"/>
            <a:ext cx="3312368" cy="30639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19872" y="548680"/>
            <a:ext cx="110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509120"/>
            <a:ext cx="179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Филимоновский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4509120"/>
            <a:ext cx="14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Дымковский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4509120"/>
            <a:ext cx="167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Каргопольский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19" y="5229200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древнейших и любимых образов. Он был столь же необходим крестьянину чтобы выращивать хлеб, как и само солнце.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 l="1910" t="5778" r="2677" b="70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476672"/>
            <a:ext cx="123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ocuments\КОНКУРС МУЗЕЕВ\Глиняные игрушки\ФИЛИМОН ИГРУшКИ\9c986dac0ab4ab7c55b5b757f702533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CCD6"/>
              </a:clrFrom>
              <a:clrTo>
                <a:srgbClr val="D2CCD6">
                  <a:alpha val="0"/>
                </a:srgbClr>
              </a:clrTo>
            </a:clrChange>
          </a:blip>
          <a:srcRect l="5943" t="3223" r="7859" b="3223"/>
          <a:stretch>
            <a:fillRect/>
          </a:stretch>
        </p:blipFill>
        <p:spPr bwMode="auto">
          <a:xfrm>
            <a:off x="467544" y="1052736"/>
            <a:ext cx="2376264" cy="3485187"/>
          </a:xfrm>
          <a:prstGeom prst="rect">
            <a:avLst/>
          </a:prstGeom>
          <a:noFill/>
        </p:spPr>
      </p:pic>
      <p:pic>
        <p:nvPicPr>
          <p:cNvPr id="3077" name="Picture 5" descr="C:\Users\User\Pictures\дымковская роспись\дымковская игрушка\images.jpg"/>
          <p:cNvPicPr>
            <a:picLocks noChangeAspect="1" noChangeArrowheads="1"/>
          </p:cNvPicPr>
          <p:nvPr/>
        </p:nvPicPr>
        <p:blipFill>
          <a:blip r:embed="rId4" cstate="print"/>
          <a:srcRect l="4558" t="19760" r="3574" b="4997"/>
          <a:stretch>
            <a:fillRect/>
          </a:stretch>
        </p:blipFill>
        <p:spPr bwMode="auto">
          <a:xfrm>
            <a:off x="5940152" y="980728"/>
            <a:ext cx="2776808" cy="3417610"/>
          </a:xfrm>
          <a:prstGeom prst="rect">
            <a:avLst/>
          </a:prstGeom>
          <a:noFill/>
        </p:spPr>
      </p:pic>
      <p:sp>
        <p:nvSpPr>
          <p:cNvPr id="3079" name="AutoShape 7" descr="file:///C:/Users/User/Documents/%D0%9A%D0%9E%D0%9D%D0%9A%D0%A3%D0%A0%D0%A1%20%D0%9C%D0%A3%D0%97%D0%95%D0%95%D0%92/%D0%93%D0%BB%D0%B8%D0%BD%D1%8F%D0%BD%D1%8B%D0%B5%20%D0%B8%D0%B3%D1%80%D1%83%D1%88%D0%BA%D0%B8/%D0%BA%D0%B0%D1%80%D0%B3%D0%BE%D0%BF%D0%BE%D0%BB%D1%8C%D1%81%D0%BA%D0%B0%D1%8F%20%D0%B8%D0%B3%D1%80%D1%83%D1%88%D0%BA%D0%B0/%D0%BF%D1%82%D0%B8%D1%86%D0%B0.webp"/>
          <p:cNvSpPr>
            <a:spLocks noChangeAspect="1" noChangeArrowheads="1"/>
          </p:cNvSpPr>
          <p:nvPr/>
        </p:nvSpPr>
        <p:spPr bwMode="auto">
          <a:xfrm>
            <a:off x="155575" y="-2811463"/>
            <a:ext cx="5857875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User\Documents\КОНКУРС МУЗЕЕВ\Глиняные игрушки\каргопольская игрушка\large_DSC_007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F0FF"/>
              </a:clrFrom>
              <a:clrTo>
                <a:srgbClr val="EDF0FF">
                  <a:alpha val="0"/>
                </a:srgbClr>
              </a:clrTo>
            </a:clrChange>
          </a:blip>
          <a:srcRect l="8657" r="13382"/>
          <a:stretch>
            <a:fillRect/>
          </a:stretch>
        </p:blipFill>
        <p:spPr bwMode="auto">
          <a:xfrm>
            <a:off x="3203848" y="1052736"/>
            <a:ext cx="2369272" cy="33843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Каргопольская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653136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Дымковская птица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085184"/>
            <a:ext cx="8352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давние времена  люди верили, что этот образ – символ света и тепла прогонял своим звонким  пением зимний мрак, стужу и приносят  на крыльях весну красную, теплое </a:t>
            </a:r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летушко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 l="1910" r="2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cuments\ГРУППА№ 5 2021-2022 г\КОНКУРС\Глиняные игрушки\img23.jpg"/>
          <p:cNvPicPr>
            <a:picLocks noChangeAspect="1" noChangeArrowheads="1"/>
          </p:cNvPicPr>
          <p:nvPr/>
        </p:nvPicPr>
        <p:blipFill>
          <a:blip r:embed="rId3" cstate="print"/>
          <a:srcRect l="34445" t="14716" r="37460" b="29094"/>
          <a:stretch>
            <a:fillRect/>
          </a:stretch>
        </p:blipFill>
        <p:spPr bwMode="auto">
          <a:xfrm>
            <a:off x="323528" y="2708920"/>
            <a:ext cx="2160240" cy="3240360"/>
          </a:xfrm>
          <a:prstGeom prst="rect">
            <a:avLst/>
          </a:prstGeom>
          <a:noFill/>
        </p:spPr>
      </p:pic>
      <p:pic>
        <p:nvPicPr>
          <p:cNvPr id="6" name="Picture 2" descr="C:\Users\User\Documents\КОНКУРС МУЗЕЕВ\Глиняные игрушки\каргопольская игрушка\карг игр.jpg"/>
          <p:cNvPicPr>
            <a:picLocks noChangeAspect="1" noChangeArrowheads="1"/>
          </p:cNvPicPr>
          <p:nvPr/>
        </p:nvPicPr>
        <p:blipFill>
          <a:blip r:embed="rId4" cstate="print"/>
          <a:srcRect l="55040" t="6069" r="3381" b="15221"/>
          <a:stretch>
            <a:fillRect/>
          </a:stretch>
        </p:blipFill>
        <p:spPr bwMode="auto">
          <a:xfrm>
            <a:off x="3491880" y="2852936"/>
            <a:ext cx="2376264" cy="3096344"/>
          </a:xfrm>
          <a:prstGeom prst="rect">
            <a:avLst/>
          </a:prstGeom>
          <a:noFill/>
        </p:spPr>
      </p:pic>
      <p:pic>
        <p:nvPicPr>
          <p:cNvPr id="7" name="Picture 2" descr="C:\Users\User\Pictures\дымковская роспись\Барышни\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</a:blip>
          <a:srcRect l="7692" r="7692" b="3017"/>
          <a:stretch>
            <a:fillRect/>
          </a:stretch>
        </p:blipFill>
        <p:spPr bwMode="auto">
          <a:xfrm>
            <a:off x="6732240" y="2708920"/>
            <a:ext cx="1728192" cy="322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87589" y="-1455542"/>
            <a:ext cx="7272808" cy="96970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764704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Чудо всем на удивленье: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Расписные медвежата,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Барыни, коньки, утята,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Расписные даже хрюшки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Царство дымковской игрушки!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115617" y="188913"/>
            <a:ext cx="6912767" cy="792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ДЫМКОВСКИЕ ИГРУШКИ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User\Pictures\дымковская роспись\Новая папка\slide-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99"/>
          <a:stretch>
            <a:fillRect/>
          </a:stretch>
        </p:blipFill>
        <p:spPr bwMode="auto">
          <a:xfrm>
            <a:off x="899592" y="2636912"/>
            <a:ext cx="710158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0"/>
            <a:ext cx="6857999" cy="9144001"/>
          </a:xfrm>
          <a:prstGeom prst="rect">
            <a:avLst/>
          </a:prstGeom>
          <a:noFill/>
        </p:spPr>
      </p:pic>
      <p:sp>
        <p:nvSpPr>
          <p:cNvPr id="9218" name="AutoShape 2" descr="https://apf.mail.ru/cgi-bin/readmsg?id=16475260811158342861;0;3&amp;exif=1&amp;full=1&amp;x-email=panucik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apf.mail.ru/cgi-bin/readmsg?id=16475260811158342861;0;4&amp;exif=1&amp;full=1&amp;x-email=panucik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15616" y="209819"/>
            <a:ext cx="69127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Дымковская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грушка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красочные глиняные фигурки высотой до 25 сантиметров, каждую из которых мастер создаёт и расписывает вручную.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Дымковская игрушка (вятская, кировская игрушка), русский народный художественный промысел издавна существует в слободе Дымково, что на окраине старинного русского города Хлынов (позже г. Вятка, ныне г. Киров). Для производства фигурки применяется красная глина перемешенная с мелким песком.  </a:t>
            </a:r>
          </a:p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AutoShape 8" descr="https://apf.mail.ru/cgi-bin/readmsg?id=16475260811158342861;0;9&amp;exif=1&amp;full=1&amp;x-email=panucik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Pictures\дымковская роспись\27277_65be7f6f0101ca1625f133086d17d70e.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221088"/>
            <a:ext cx="1944216" cy="2341471"/>
          </a:xfrm>
          <a:prstGeom prst="rect">
            <a:avLst/>
          </a:prstGeom>
          <a:noFill/>
        </p:spPr>
      </p:pic>
      <p:pic>
        <p:nvPicPr>
          <p:cNvPr id="2" name="Picture 2" descr="C:\Users\User\Pictures\дымковская роспись\Новая папка\hello_html_m3535a16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7611" y="4311098"/>
            <a:ext cx="3144349" cy="2358262"/>
          </a:xfrm>
          <a:prstGeom prst="rect">
            <a:avLst/>
          </a:prstGeom>
          <a:noFill/>
        </p:spPr>
      </p:pic>
      <p:pic>
        <p:nvPicPr>
          <p:cNvPr id="3" name="Picture 3" descr="C:\Users\User\Pictures\дымковская роспись\Новая папка\img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49" t="20573" r="35587" b="15498"/>
          <a:stretch>
            <a:fillRect/>
          </a:stretch>
        </p:blipFill>
        <p:spPr bwMode="auto">
          <a:xfrm>
            <a:off x="6300192" y="3933056"/>
            <a:ext cx="19442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ГРУППА№ 5 2021-2022 г\КОНКУРС\Глиняные игрушки\1640949487_17-abrakadabra-fun-p-ramka-russkaya-narodnaya-na-prozrachnom-fo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57906" y="-1309835"/>
            <a:ext cx="7300195" cy="957706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71600" y="35532"/>
            <a:ext cx="7200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дымковской игрушки характерен простой геометрический орнамент, состоящий из ярких пятен, кругов, зигзагов, полос, овалов, колец.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Характерным для росписи является сочетание крупных элементов и мелких.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Мелкие элементы украшают крупные – кольца, круги, полосы – или рассыпаются между ними (точки, черточки, тонкие линии).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применяют контрастные сочетания ярких цветов – красного, малинового, желтого, голубого, зеленого, нанесенных по белому фону.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Pictures\дымковская роспись\Барышни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654374"/>
            <a:ext cx="1872208" cy="3044161"/>
          </a:xfrm>
          <a:prstGeom prst="rect">
            <a:avLst/>
          </a:prstGeom>
          <a:noFill/>
        </p:spPr>
      </p:pic>
      <p:pic>
        <p:nvPicPr>
          <p:cNvPr id="2051" name="Picture 3" descr="C:\Users\User\Pictures\дымковская роспись\Барышни\7.jpg"/>
          <p:cNvPicPr>
            <a:picLocks noChangeAspect="1" noChangeArrowheads="1"/>
          </p:cNvPicPr>
          <p:nvPr/>
        </p:nvPicPr>
        <p:blipFill>
          <a:blip r:embed="rId4" cstate="print"/>
          <a:srcRect l="13776" t="5201" r="12988" b="5201"/>
          <a:stretch>
            <a:fillRect/>
          </a:stretch>
        </p:blipFill>
        <p:spPr bwMode="auto">
          <a:xfrm>
            <a:off x="2915816" y="4005064"/>
            <a:ext cx="3492388" cy="2403363"/>
          </a:xfrm>
          <a:prstGeom prst="rect">
            <a:avLst/>
          </a:prstGeom>
          <a:noFill/>
        </p:spPr>
      </p:pic>
      <p:pic>
        <p:nvPicPr>
          <p:cNvPr id="2052" name="Picture 4" descr="C:\Users\User\Pictures\дымковская роспись\Барышни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1523058" cy="2999172"/>
          </a:xfrm>
          <a:prstGeom prst="rect">
            <a:avLst/>
          </a:prstGeom>
          <a:noFill/>
        </p:spPr>
      </p:pic>
      <p:pic>
        <p:nvPicPr>
          <p:cNvPr id="7" name="Picture 2" descr="C:\Users\User\Pictures\дымковская роспись\Барышни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645024"/>
            <a:ext cx="1872208" cy="3044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ocuments\ГРУППА№ 5 2021-2022 г\КОНКУРС\Глиняные игрушки\рамка филимоновские игруш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85432" y="-1179621"/>
            <a:ext cx="6778947" cy="9138189"/>
          </a:xfrm>
          <a:prstGeom prst="rect">
            <a:avLst/>
          </a:prstGeom>
          <a:noFill/>
        </p:spPr>
      </p:pic>
      <p:pic>
        <p:nvPicPr>
          <p:cNvPr id="8193" name="Picture 1" descr="C:\Users\User\Pictures\дымковская роспись\Новая папка\лото3.jpg"/>
          <p:cNvPicPr>
            <a:picLocks noChangeAspect="1" noChangeArrowheads="1"/>
          </p:cNvPicPr>
          <p:nvPr/>
        </p:nvPicPr>
        <p:blipFill>
          <a:blip r:embed="rId3" cstate="print"/>
          <a:srcRect l="5901" r="48774" b="56928"/>
          <a:stretch>
            <a:fillRect/>
          </a:stretch>
        </p:blipFill>
        <p:spPr bwMode="auto">
          <a:xfrm>
            <a:off x="2195736" y="3789040"/>
            <a:ext cx="4968552" cy="2451153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836712"/>
            <a:ext cx="36724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деревушка!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Синий лес, холмы, косогор.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Лепят там из глины игрушку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расписывают до сих пор.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Да, из красной обычной глины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Появляются вдруг на свет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Зайцы, конники и павлины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красавицы – маков цвет.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7667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ФИЛИМОНОВСКАЯ ИГРУШКА</a:t>
            </a:r>
          </a:p>
        </p:txBody>
      </p:sp>
      <p:pic>
        <p:nvPicPr>
          <p:cNvPr id="9220" name="Picture 4" descr="C:\Users\User\Pictures\дымковская роспись\Новая папка\лото3.jpg"/>
          <p:cNvPicPr>
            <a:picLocks noChangeAspect="1" noChangeArrowheads="1"/>
          </p:cNvPicPr>
          <p:nvPr/>
        </p:nvPicPr>
        <p:blipFill>
          <a:blip r:embed="rId3" cstate="print"/>
          <a:srcRect l="54136" r="976" b="55679"/>
          <a:stretch>
            <a:fillRect/>
          </a:stretch>
        </p:blipFill>
        <p:spPr bwMode="auto">
          <a:xfrm>
            <a:off x="4067945" y="1196752"/>
            <a:ext cx="4392488" cy="2232249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ocuments\ГРУППА№ 5 2021-2022 г\КОНКУРС\Глиняные игрушки\рамка филимоновские игруш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984776" cy="314096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яркая, веселая игрушка - свистулька, которую как забаву делали женщины и дети в деревне Филимоново Тульской области. По местным преданиям деревня была названа так в честь горшечника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Филимона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открывшего здесь залежи высокосортной гли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ны.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opup_img" descr="http://go3.imgsmail.ru/imgpreview?key=http%3A//filimonofskay-igrushka.ru/d/65211/d/60.jpg&amp;mb=imgdb_preview_36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4117601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Картинки по запросу филимоновская игрушка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64904"/>
            <a:ext cx="2644465" cy="3635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cuments\ГРУППА№ 5 2021-2022 г\КОНКУРС\Глиняные игрушки\рамка филимоновские игруш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29509" y="-1156491"/>
            <a:ext cx="6858001" cy="9170981"/>
          </a:xfrm>
          <a:prstGeom prst="rect">
            <a:avLst/>
          </a:prstGeom>
          <a:noFill/>
        </p:spPr>
      </p:pic>
      <p:pic>
        <p:nvPicPr>
          <p:cNvPr id="26626" name="Picture 2" descr="C:\Users\User\Documents\ГРУППА№ 5 2021-2022 г\КОНКУРС\Глиняные игрушки\рамка филимоновские игруш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29510" y="-1156492"/>
            <a:ext cx="6858001" cy="91709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188641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отличие от других глиняных игрушек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имеет удлиненные пропорции фигурок с небольшой головкой.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украшении фигурок используются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элементы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штрихи, крестики, точки, пятна, круги, треугольники, а также веточки, звездчатые розетки. Детали росписи можно расшифровать: треугольник – земля, круг – это солнце, елочки и ростки – символ растительности и жизни. Все эти узоры напоминают нам о связях человека и природы.</a:t>
            </a:r>
          </a:p>
          <a:p>
            <a:endParaRPr lang="ru-RU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opup_img" descr="http://go4.imgsmail.ru/imgpreview?key=http%3A//filimonofskay-igrushka.ru/d/65211/d/18%5F3.jpg&amp;mb=imgdb_preview_36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2543653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\Downloads\40b13fb1a1e984576b5e78eac7035f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52936"/>
            <a:ext cx="3418132" cy="3418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cuments\ГРУППА№ 5 2021-2022 г\КОНКУРС\Глиняные игрушки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788</Words>
  <Application>Microsoft Office PowerPoint</Application>
  <PresentationFormat>Экран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автономное дошкольное образовательное учреждение детский сад комбинированного вида №94 г. Екатеринбург  Выполнила : воспитатель ВКК Панова И. В.</vt:lpstr>
      <vt:lpstr>Слайд 2</vt:lpstr>
      <vt:lpstr>ДЫМКОВСКИЕ ИГРУШКИ</vt:lpstr>
      <vt:lpstr>Слайд 4</vt:lpstr>
      <vt:lpstr>Слайд 5</vt:lpstr>
      <vt:lpstr>Слайд 6</vt:lpstr>
      <vt:lpstr>Это яркая, веселая игрушка - свистулька, которую как забаву делали женщины и дети в деревне Филимоново Тульской области. По местным преданиям деревня была названа так в честь горшечника Филимона, открывшего здесь залежи высокосортной глины.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Расписаны игрушки в ярких или приглушенных тонах. Они отличаются простыми  и ясными узорами.  На поверхности фигурок наведены древние символы солнца – большие огненно-красные круги, кресты, кольца, а также мотивы зерен, хлебных колосьев  и веточек растений. </vt:lpstr>
      <vt:lpstr>Слайд 16</vt:lpstr>
      <vt:lpstr>   Город Торжок Тверской области – родина тверской игрушки, или, как ее еще называют, калининской (по прежнему названию области), торжокской. Возродила промысел в городе Торжке Галина Александровна Климовская, ее работы находятся в музее города Твери. </vt:lpstr>
      <vt:lpstr>Игрушка лепится из коричневой глины, являющейся фоном росписи. Особенно выделяется белый цвет: точки-капельки – жемчужинки, мазки разной величины и формы, которые накладываются в два – три слоя. Большой мазок украшается мазками поменьше другого цвета и точкой.  Сочетание цветов разное – это голубой, синий, желтый, оранжевый, красный, темно-красный, коричневый, зеленый, немного черного и главный цвет белый, жемчужинки – белые точки.  </vt:lpstr>
      <vt:lpstr>Разноцветные многослойные капельки покрывают крылышки птичек и сарафаны красавиц.  Словно биссером расшиты  наряды у петушков, птичек и барынь в кокошниках</vt:lpstr>
      <vt:lpstr>Часто игрушки представляют собой музыкальные инструменты — свистульки. И это не было лишь детской забавой. По народным поверьям, свист отгонял злых духов. По сей день ощущается какая-то таинственная сила в глиняных фигурках. </vt:lpstr>
      <vt:lpstr>Слайд 21</vt:lpstr>
      <vt:lpstr>Слайд 22</vt:lpstr>
      <vt:lpstr>Слайд 23</vt:lpstr>
      <vt:lpstr>Встречаются похожие образы</vt:lpstr>
      <vt:lpstr>Слайд 25</vt:lpstr>
      <vt:lpstr>Слайд 26</vt:lpstr>
      <vt:lpstr>Слайд 27</vt:lpstr>
      <vt:lpstr>  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№94 г. Екатеринбург</dc:title>
  <dc:creator>User</dc:creator>
  <cp:lastModifiedBy>User</cp:lastModifiedBy>
  <cp:revision>31</cp:revision>
  <dcterms:created xsi:type="dcterms:W3CDTF">2022-03-16T16:36:49Z</dcterms:created>
  <dcterms:modified xsi:type="dcterms:W3CDTF">2024-03-02T08:59:45Z</dcterms:modified>
</cp:coreProperties>
</file>