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71" r:id="rId2"/>
    <p:sldId id="272" r:id="rId3"/>
    <p:sldId id="256" r:id="rId4"/>
    <p:sldId id="267" r:id="rId5"/>
    <p:sldId id="274" r:id="rId6"/>
    <p:sldId id="258" r:id="rId7"/>
    <p:sldId id="266" r:id="rId8"/>
    <p:sldId id="259" r:id="rId9"/>
    <p:sldId id="260" r:id="rId10"/>
    <p:sldId id="268" r:id="rId11"/>
    <p:sldId id="262" r:id="rId12"/>
    <p:sldId id="261" r:id="rId13"/>
    <p:sldId id="263" r:id="rId14"/>
    <p:sldId id="264" r:id="rId15"/>
    <p:sldId id="273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slow">
    <p:wedg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5.infourok.ru/uploads/ex/0647/0011e096-9152f761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комбинированного вида № 94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929" y="5820679"/>
            <a:ext cx="8708071" cy="539177"/>
          </a:xfrm>
        </p:spPr>
        <p:txBody>
          <a:bodyPr/>
          <a:lstStyle/>
          <a:p>
            <a:pPr algn="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Сарафанова Ольга Сергеевна воспитатель; </a:t>
            </a:r>
          </a:p>
          <a:p>
            <a:pPr algn="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Мезенцева Анна Михайловна учитель-логопед</a:t>
            </a:r>
          </a:p>
          <a:p>
            <a:pPr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3163" y="1116281"/>
            <a:ext cx="6163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«В мире сказок</a:t>
            </a:r>
          </a:p>
          <a:p>
            <a:pPr algn="ctr"/>
            <a:r>
              <a:rPr lang="ru-RU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Владимира Григорьевича Сутеева»</a:t>
            </a:r>
          </a:p>
        </p:txBody>
      </p:sp>
      <p:pic>
        <p:nvPicPr>
          <p:cNvPr id="7" name="Google Shape;89;p13" descr="sut3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1356" y="2327563"/>
            <a:ext cx="1591293" cy="219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9;p14" descr="Kora04O1.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505" y="4108862"/>
            <a:ext cx="1211283" cy="1567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6;p14" descr="Kapk05O1.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460666" y="2529444"/>
            <a:ext cx="1258784" cy="151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5;p14" descr="Jivg01O1..jpg"/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39202" y="4096987"/>
            <a:ext cx="1239032" cy="1531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8;p14" descr="KtoskmO1.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75369" y="4180113"/>
            <a:ext cx="1161058" cy="1561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7;p14" descr="Dyam00O1.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56091" y="4144488"/>
            <a:ext cx="1124771" cy="144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Lenovo\Desktop\к конкурсу\PD444lv2Euw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36303" y="2642262"/>
            <a:ext cx="1116379" cy="15497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647/0011e096-9152f761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3208" y="232012"/>
            <a:ext cx="7956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9900"/>
                </a:solidFill>
                <a:latin typeface="Times New Roman"/>
                <a:ea typeface="Calibri"/>
                <a:cs typeface="Times New Roman"/>
              </a:rPr>
              <a:t>Логопедические занятия с детьми  по развитию диалогической и монологической речи с использованием </a:t>
            </a:r>
            <a:r>
              <a:rPr lang="ru-RU" sz="2000" b="1" dirty="0" err="1">
                <a:solidFill>
                  <a:srgbClr val="009900"/>
                </a:solidFill>
                <a:latin typeface="Times New Roman"/>
                <a:ea typeface="Calibri"/>
                <a:cs typeface="Times New Roman"/>
              </a:rPr>
              <a:t>лего</a:t>
            </a:r>
            <a:r>
              <a:rPr lang="ru-RU" sz="2000" b="1" dirty="0">
                <a:solidFill>
                  <a:srgbClr val="009900"/>
                </a:solidFill>
                <a:latin typeface="Times New Roman"/>
                <a:ea typeface="Calibri"/>
                <a:cs typeface="Times New Roman"/>
              </a:rPr>
              <a:t>-конструктора,  </a:t>
            </a:r>
          </a:p>
          <a:p>
            <a:pPr algn="ctr"/>
            <a:r>
              <a:rPr lang="ru-RU" sz="2000" b="1" dirty="0">
                <a:solidFill>
                  <a:srgbClr val="009900"/>
                </a:solidFill>
                <a:latin typeface="Times New Roman"/>
                <a:ea typeface="Calibri"/>
                <a:cs typeface="Times New Roman"/>
              </a:rPr>
              <a:t>разыгрывание сказок. </a:t>
            </a:r>
          </a:p>
        </p:txBody>
      </p:sp>
      <p:pic>
        <p:nvPicPr>
          <p:cNvPr id="2050" name="Picture 2" descr="C:\Users\Lenovo\Desktop\к конкурсу\AWdqbI80ty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15403"/>
            <a:ext cx="4671347" cy="4742597"/>
          </a:xfrm>
          <a:prstGeom prst="rect">
            <a:avLst/>
          </a:prstGeom>
          <a:noFill/>
        </p:spPr>
      </p:pic>
      <p:pic>
        <p:nvPicPr>
          <p:cNvPr id="5" name="Picture 2" descr="C:\Users\Lenovo\Desktop\к конкурсу\o94wTeora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0113" y="2128908"/>
            <a:ext cx="4653887" cy="4729092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91068" y="1105468"/>
            <a:ext cx="769733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Расширять словарный запас детей, пересказывать сказки В.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Сутеева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Совершенствовать диалогическую и монологическую речь.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647/0011e096-9152f761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69242" y="0"/>
            <a:ext cx="6455391" cy="1021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Aft>
                <a:spcPts val="750"/>
              </a:spcAft>
            </a:pPr>
            <a:r>
              <a:rPr lang="ru-RU" sz="20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Совместное изготовление родителей и детей шумовых игрушек для театрализованной постановки по сказке «Мешок яблок»</a:t>
            </a:r>
          </a:p>
        </p:txBody>
      </p:sp>
      <p:pic>
        <p:nvPicPr>
          <p:cNvPr id="10242" name="Picture 2" descr="https://sun9-59.userapi.com/impg/E12irFjLEn0Xba-gqjFH1Awv8T3fPLaC-iNIfA/zOqefehmSXA.jpg?size=1068x1067&amp;quality=96&amp;sign=126a4594bd942900db5a80bdb63c015c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0352" y="1050878"/>
            <a:ext cx="5593996" cy="55887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647/0011e096-9152f761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69242" y="163773"/>
            <a:ext cx="6264322" cy="1227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Aft>
                <a:spcPts val="750"/>
              </a:spcAft>
            </a:pPr>
            <a:r>
              <a:rPr lang="ru-RU" sz="2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Выставка шумовых игрушек для театрализованной постановки по сказке «Мешок яблок»</a:t>
            </a:r>
            <a:endParaRPr lang="ru-RU" sz="2400" b="1" dirty="0">
              <a:solidFill>
                <a:srgbClr val="009900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1266" name="Picture 2" descr="https://sun9-5.userapi.com/impg/2CyhGJfRhasGFdAKGNr7mnsWnSckcWby23d9dg/HiPRrskvOFQ.jpg?size=1017x1020&amp;quality=96&amp;sign=5e9efe5bcfc67ef02e2e1e085f6d4f6a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6929" y="1386122"/>
            <a:ext cx="5251668" cy="52671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647/0011e096-9152f761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356" y="0"/>
            <a:ext cx="6864823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Aft>
                <a:spcPts val="750"/>
              </a:spcAft>
            </a:pPr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Выставка «Путешествие по сказкам </a:t>
            </a:r>
          </a:p>
          <a:p>
            <a:pPr marL="228600" indent="-228600" algn="ctr">
              <a:spcAft>
                <a:spcPts val="750"/>
              </a:spcAft>
            </a:pPr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В.Г. Сутеева».</a:t>
            </a:r>
          </a:p>
        </p:txBody>
      </p:sp>
      <p:pic>
        <p:nvPicPr>
          <p:cNvPr id="6146" name="Picture 2" descr="https://sun9-49.userapi.com/impg/rc-Z4Nme3R54rf_COuUCzrIM8MQiT6LkvpTiaw/a3YCcxuZu0M.jpg?size=810x1080&amp;quality=96&amp;sign=a8d39af00ce7b3381637b2e37c032e7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8710" y="1584960"/>
            <a:ext cx="3954779" cy="5273039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01003" y="786567"/>
            <a:ext cx="63217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бережное отношение к книгам, интерес к художественным произведениям.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647/0011e096-9152f761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91569" y="0"/>
            <a:ext cx="7792872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Подготовка к театрализованной постановке 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«Мешок яблок»</a:t>
            </a:r>
            <a:endParaRPr lang="ru-RU" sz="2400" b="1" dirty="0">
              <a:solidFill>
                <a:srgbClr val="0099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8194" name="Picture 2" descr="https://sun9-36.userapi.com/impg/zUZG6y6aQBj44WTgBDAl5tHhL7V6SGTN6yfrBg/O0VHxNMQY9U.jpg?size=1060x1061&amp;quality=96&amp;sign=064d209d6a591fc6ab14589c9ce16ce7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067" y="1937981"/>
            <a:ext cx="4425962" cy="4430138"/>
          </a:xfrm>
          <a:prstGeom prst="rect">
            <a:avLst/>
          </a:prstGeom>
          <a:noFill/>
        </p:spPr>
      </p:pic>
      <p:pic>
        <p:nvPicPr>
          <p:cNvPr id="5" name="Picture 1" descr="C:\Users\Lenovo\Desktop\к конкурсу\xKvvBq5l5O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663" y="1897038"/>
            <a:ext cx="4457916" cy="442869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68740" y="1173707"/>
            <a:ext cx="72879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интерес к театрализованной игре, желание попробовать себя в разных ролях.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647/0011e096-9152f761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024" y="2448719"/>
            <a:ext cx="8469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33151" y="225632"/>
            <a:ext cx="77189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ормирование разносторонних знаний о произведениях Владимира Григорьевича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Сутеева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бережного отношения к ценнейшему источнику знаний – книга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7511" y="1178416"/>
          <a:ext cx="8360229" cy="5150815"/>
        </p:xfrm>
        <a:graphic>
          <a:graphicData uri="http://schemas.openxmlformats.org/drawingml/2006/table">
            <a:tbl>
              <a:tblPr/>
              <a:tblGrid>
                <a:gridCol w="1907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Этапы работы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4" marR="19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работы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4" marR="19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1этап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(подготовительный)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4" marR="19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Подбор методической, справочной, энциклопедической, художественной литературы по выбранной теме 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 Подбор книг, иллюстраций и мультфильмов, аудиозаписи по сказкам В.Г.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Сутеева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 Работа с родителями.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сценария сказки-драматизации «Мешок яблок»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4" marR="19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2 этап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(Основной)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4" marR="19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Формы работы с детьми</a:t>
                      </a:r>
                      <a:endParaRPr lang="ru-RU" sz="12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1.Знакомство с биографией и творчеством В.Г.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Сутеева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 НОД по сказкам В.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Сутеева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(Рисование, лепка)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3.Чтение сказок, просмотр мультфильмов и прослушивание аудио автора, викторина по сказкам.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4.Проведение продуктивной деятельности по сказкам: рисование,.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5.Театрализованная деятельность: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-пальчиковый театр «Дядя Миша»;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Театр</a:t>
                      </a: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бибабо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 Занятия  логопеда с детьми  по развитию диалогической и монологической речи с использованием </a:t>
                      </a:r>
                      <a:r>
                        <a:rPr lang="ru-RU" sz="1200" baseline="0" dirty="0" err="1">
                          <a:latin typeface="Times New Roman"/>
                          <a:ea typeface="Calibri"/>
                          <a:cs typeface="Times New Roman"/>
                        </a:rPr>
                        <a:t>лего</a:t>
                      </a: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 конструктора  по сказкам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«Цыпленок и утенок»; «Под грибом» 4;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.Изготовление</a:t>
                      </a: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 персонажей кукольного театра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«Мешок яблок»;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8. Выставка «Путешествие по сказкам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Сутеева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Формы работы с родителями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spcAft>
                          <a:spcPts val="750"/>
                        </a:spcAft>
                        <a:buAutoNum type="arabicPeriod"/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Мастер класс по изготовлению шумовых игрушек для театрализованной постановки по сказке «Мешок яблок»</a:t>
                      </a:r>
                    </a:p>
                    <a:p>
                      <a:pPr marL="228600" indent="-228600" algn="just">
                        <a:lnSpc>
                          <a:spcPct val="100000"/>
                        </a:lnSpc>
                        <a:spcAft>
                          <a:spcPts val="750"/>
                        </a:spcAft>
                        <a:buAutoNum type="arabicPeriod"/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Выставка шумовых игрушек для театрализованной постановки по сказке «Мешок яблок»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764" marR="19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3 этап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baseline="0" dirty="0"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заключительный)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4" marR="19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1.Театрализованная постановка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Мешок яблок»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4" marR="19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ds05.infourok.ru/uploads/ex/0647/0011e096-9152f761/img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686972" y="4698486"/>
            <a:ext cx="4989433" cy="121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Tx/>
              <a:buChar char="-"/>
            </a:pP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71748" y="341195"/>
            <a:ext cx="4326342" cy="1269241"/>
          </a:xfrm>
        </p:spPr>
        <p:txBody>
          <a:bodyPr/>
          <a:lstStyle/>
          <a:p>
            <a:r>
              <a:rPr lang="ru-RU" sz="20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Знакомство с биографией и творчеством</a:t>
            </a:r>
            <a:br>
              <a:rPr lang="ru-RU" sz="20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В.Г. </a:t>
            </a:r>
            <a:r>
              <a:rPr lang="ru-RU" sz="2000" b="1" dirty="0" err="1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Сутеева</a:t>
            </a:r>
            <a:br>
              <a:rPr lang="ru-RU" sz="2400" b="1" dirty="0">
                <a:solidFill>
                  <a:srgbClr val="009900"/>
                </a:solidFill>
                <a:cs typeface="Times New Roman"/>
              </a:rPr>
            </a:br>
            <a:endParaRPr lang="ru-RU" sz="2400" b="1" dirty="0">
              <a:solidFill>
                <a:srgbClr val="0099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480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Чтение сказок, просмотр мультфильмов и прослушивание аудио автора</a:t>
            </a:r>
            <a:endParaRPr lang="ru-RU" sz="2000" b="1" dirty="0">
              <a:solidFill>
                <a:srgbClr val="0099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5217" y="1511296"/>
            <a:ext cx="74380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детей с жизнью и творчеством писателя, художника- иллюстратора, мультипликатора В.Г. Сутеева.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9900"/>
              </a:solidFill>
            </a:endParaRPr>
          </a:p>
        </p:txBody>
      </p:sp>
      <p:pic>
        <p:nvPicPr>
          <p:cNvPr id="15361" name="Picture 1" descr="C:\Users\Lenovo\Desktop\к конкурсу\nGkGsBvK-1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591" y="2347415"/>
            <a:ext cx="8732858" cy="3835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647/0011e096-9152f761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2324" y="0"/>
            <a:ext cx="5616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Знакомство с биографией и творчеством</a:t>
            </a:r>
            <a:br>
              <a:rPr lang="ru-RU" sz="20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В.Г. </a:t>
            </a:r>
            <a:r>
              <a:rPr lang="ru-RU" sz="2000" b="1" dirty="0" err="1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Сутеева</a:t>
            </a:r>
            <a:br>
              <a:rPr lang="ru-RU" sz="1600" b="1" dirty="0">
                <a:solidFill>
                  <a:srgbClr val="009900"/>
                </a:solidFill>
                <a:cs typeface="Times New Roman"/>
              </a:rPr>
            </a:br>
            <a:endParaRPr lang="ru-RU" dirty="0"/>
          </a:p>
        </p:txBody>
      </p:sp>
      <p:pic>
        <p:nvPicPr>
          <p:cNvPr id="1026" name="Picture 2" descr="C:\Users\Lenovo\Desktop\к конкурсу\h8-IyS_pbw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6790" y="1216557"/>
            <a:ext cx="5554638" cy="53957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251" y="662860"/>
            <a:ext cx="81477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Расширить кругозор детей путём ознакомления со сказками из книги В. Сутеева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«Сказки и картинки»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647/0011e096-9152f761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Lenovo\Desktop\к конкурсу\D58QJRK_H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957" y="874807"/>
            <a:ext cx="5868650" cy="57648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9558" y="220935"/>
            <a:ext cx="7410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Пробуждать у детей желание самостоятельно обращаться к книге, как источнику содержательного и занимательного проведения досуга.</a:t>
            </a:r>
          </a:p>
        </p:txBody>
      </p:sp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s://ds05.infourok.ru/uploads/ex/0647/0011e096-9152f761/img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55641" y="175652"/>
            <a:ext cx="3350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Викторина по сказкам</a:t>
            </a:r>
            <a:endParaRPr lang="ru-RU" sz="2400" b="1" dirty="0">
              <a:solidFill>
                <a:srgbClr val="009900"/>
              </a:solidFill>
            </a:endParaRPr>
          </a:p>
        </p:txBody>
      </p:sp>
      <p:pic>
        <p:nvPicPr>
          <p:cNvPr id="15362" name="Picture 2" descr="https://sun9-18.userapi.com/impg/fa1ow3m4o7fhlED1eZgx0eY3YL6Twnit7AehEw/dtXEjiOGgqI.jpg?size=1062x778&amp;quality=96&amp;sign=36b22d098996e45236b39eb02641d7ae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5480" y="1903101"/>
            <a:ext cx="6456237" cy="4729712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82137" y="723611"/>
            <a:ext cx="71650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Формировать устойчивый интерес к произведениям В. </a:t>
            </a:r>
            <a:r>
              <a:rPr kumimoji="0" lang="ru-RU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Сутеева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Воспитывать нравственные качества: чувство сострадания к слабым и беззащитным через произведения В.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Сутеева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умение понимать содержание произведений, внимательно слушать. 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647/0011e096-9152f761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27059" y="177421"/>
            <a:ext cx="5961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Рисуем по сказкам В.Г. Сутеева </a:t>
            </a:r>
            <a:endParaRPr lang="ru-RU" sz="2000" b="1" dirty="0">
              <a:solidFill>
                <a:srgbClr val="009900"/>
              </a:solidFill>
            </a:endParaRPr>
          </a:p>
        </p:txBody>
      </p:sp>
      <p:pic>
        <p:nvPicPr>
          <p:cNvPr id="6145" name="Picture 1" descr="C:\Users\Lenovo\Desktop\к конкурсу\gWlCbDvslK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8234" y="1119116"/>
            <a:ext cx="5551106" cy="5561463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59559" y="696034"/>
            <a:ext cx="7560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творческое воображение, мышление, мелкую моторику рук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647/0011e096-9152f761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60812" y="264797"/>
            <a:ext cx="5295331" cy="676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Театрализованная деятельность </a:t>
            </a:r>
          </a:p>
          <a:p>
            <a:pPr algn="just"/>
            <a:endParaRPr lang="ru-RU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982" y="969521"/>
            <a:ext cx="4462481" cy="459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Lenovo\Desktop\сегодня\IMG_E69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0734" y="967472"/>
            <a:ext cx="4146922" cy="4614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647/0011e096-9152f761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87606" y="164882"/>
            <a:ext cx="5732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9900"/>
                </a:solidFill>
                <a:latin typeface="Times New Roman"/>
                <a:ea typeface="Calibri"/>
                <a:cs typeface="Times New Roman"/>
              </a:rPr>
              <a:t>Изготовление персонажей кукольного театра </a:t>
            </a:r>
            <a:r>
              <a:rPr lang="ru-RU" sz="2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«Мешок яблок»</a:t>
            </a:r>
            <a:endParaRPr lang="ru-RU" sz="2400" b="1" dirty="0">
              <a:solidFill>
                <a:srgbClr val="0099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2289" name="Picture 1" descr="C:\Users\Lenovo\Desktop\к конкурсу\15m1eMkO5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147" y="2161300"/>
            <a:ext cx="4243672" cy="4251656"/>
          </a:xfrm>
          <a:prstGeom prst="rect">
            <a:avLst/>
          </a:prstGeom>
          <a:noFill/>
        </p:spPr>
      </p:pic>
      <p:pic>
        <p:nvPicPr>
          <p:cNvPr id="12290" name="Picture 2" descr="C:\Users\Lenovo\Desktop\к конкурсу\aYSw0fWie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7437" y="2142698"/>
            <a:ext cx="4480904" cy="4230807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9305" y="996287"/>
            <a:ext cx="76018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Расширять словарный запас детей, воспроизводить сказки В.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Сутеева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через театрализованную деятельность;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творческое воображение, мышление, мелкую моторику рук.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567</Words>
  <Application>Microsoft Office PowerPoint</Application>
  <PresentationFormat>Экран (4:3)</PresentationFormat>
  <Paragraphs>64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Муниципальное автономное дошкольное образовательное учреждение детский сад комбинированного вида № 94 </vt:lpstr>
      <vt:lpstr>Презентация PowerPoint</vt:lpstr>
      <vt:lpstr>Знакомство с биографией и творчеством В.Г. Сутеева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 Григорьевич Сутеев 5 июля 1903— 10 марта 1993гг</dc:title>
  <cp:lastModifiedBy>Вилачева Наталья Викторовна</cp:lastModifiedBy>
  <cp:revision>73</cp:revision>
  <dcterms:modified xsi:type="dcterms:W3CDTF">2021-04-02T15:52:20Z</dcterms:modified>
</cp:coreProperties>
</file>