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6" r:id="rId3"/>
    <p:sldId id="274" r:id="rId4"/>
    <p:sldId id="275" r:id="rId5"/>
    <p:sldId id="256" r:id="rId6"/>
    <p:sldId id="258" r:id="rId7"/>
    <p:sldId id="259" r:id="rId8"/>
    <p:sldId id="262" r:id="rId9"/>
    <p:sldId id="263" r:id="rId10"/>
    <p:sldId id="287" r:id="rId11"/>
    <p:sldId id="264" r:id="rId12"/>
    <p:sldId id="272" r:id="rId13"/>
    <p:sldId id="281" r:id="rId14"/>
    <p:sldId id="282" r:id="rId15"/>
    <p:sldId id="283" r:id="rId16"/>
    <p:sldId id="288" r:id="rId17"/>
    <p:sldId id="289" r:id="rId18"/>
    <p:sldId id="266" r:id="rId19"/>
    <p:sldId id="268" r:id="rId20"/>
    <p:sldId id="269" r:id="rId21"/>
    <p:sldId id="278" r:id="rId22"/>
    <p:sldId id="280" r:id="rId23"/>
    <p:sldId id="279" r:id="rId24"/>
    <p:sldId id="286" r:id="rId25"/>
    <p:sldId id="285" r:id="rId26"/>
    <p:sldId id="273" r:id="rId27"/>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20" autoAdjust="0"/>
  </p:normalViewPr>
  <p:slideViewPr>
    <p:cSldViewPr>
      <p:cViewPr>
        <p:scale>
          <a:sx n="48" d="100"/>
          <a:sy n="48" d="100"/>
        </p:scale>
        <p:origin x="-2364" y="-216"/>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23.02.2024</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cuments\ГРУППА№ 5 2021-2022 г\КОНКУРС\Игры\картотека.jpg"/>
          <p:cNvPicPr>
            <a:picLocks noChangeAspect="1" noChangeArrowheads="1"/>
          </p:cNvPicPr>
          <p:nvPr/>
        </p:nvPicPr>
        <p:blipFill>
          <a:blip r:embed="rId2" cstate="print"/>
          <a:srcRect/>
          <a:stretch>
            <a:fillRect/>
          </a:stretch>
        </p:blipFill>
        <p:spPr bwMode="auto">
          <a:xfrm>
            <a:off x="0" y="3594"/>
            <a:ext cx="6858000" cy="9140406"/>
          </a:xfrm>
          <a:prstGeom prst="rect">
            <a:avLst/>
          </a:prstGeom>
          <a:noFill/>
        </p:spPr>
      </p:pic>
      <p:sp>
        <p:nvSpPr>
          <p:cNvPr id="4" name="Прямоугольник 3"/>
          <p:cNvSpPr/>
          <p:nvPr/>
        </p:nvSpPr>
        <p:spPr>
          <a:xfrm>
            <a:off x="692696" y="3923928"/>
            <a:ext cx="5256584" cy="1200329"/>
          </a:xfrm>
          <a:prstGeom prst="rect">
            <a:avLst/>
          </a:prstGeom>
        </p:spPr>
        <p:txBody>
          <a:bodyPr wrap="square">
            <a:spAutoFit/>
          </a:bodyPr>
          <a:lstStyle/>
          <a:p>
            <a:pPr algn="ctr"/>
            <a:r>
              <a:rPr lang="ru-RU" b="1" dirty="0" smtClean="0">
                <a:solidFill>
                  <a:srgbClr val="FF0000"/>
                </a:solidFill>
                <a:latin typeface="Times New Roman" pitchFamily="18" charset="0"/>
                <a:cs typeface="Times New Roman" pitchFamily="18" charset="0"/>
              </a:rPr>
              <a:t>Муниципальное автономное дошкольное образовательное учреждение детский сад комбинированного вида №94</a:t>
            </a:r>
            <a:br>
              <a:rPr lang="ru-RU" b="1" dirty="0" smtClean="0">
                <a:solidFill>
                  <a:srgbClr val="FF0000"/>
                </a:solidFill>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5" name="TextBox 4"/>
          <p:cNvSpPr txBox="1"/>
          <p:nvPr/>
        </p:nvSpPr>
        <p:spPr>
          <a:xfrm flipH="1">
            <a:off x="1196751" y="7956376"/>
            <a:ext cx="4680519" cy="646331"/>
          </a:xfrm>
          <a:prstGeom prst="rect">
            <a:avLst/>
          </a:prstGeom>
          <a:noFill/>
        </p:spPr>
        <p:txBody>
          <a:bodyPr wrap="square" rtlCol="0">
            <a:spAutoFit/>
          </a:bodyPr>
          <a:lstStyle/>
          <a:p>
            <a:r>
              <a:rPr lang="ru-RU" b="1" dirty="0" smtClean="0">
                <a:solidFill>
                  <a:srgbClr val="FF0000"/>
                </a:solidFill>
                <a:latin typeface="Times New Roman" pitchFamily="18" charset="0"/>
                <a:cs typeface="Times New Roman" pitchFamily="18" charset="0"/>
              </a:rPr>
              <a:t>Составила: воспитатель ВКК</a:t>
            </a:r>
          </a:p>
          <a:p>
            <a:r>
              <a:rPr lang="ru-RU" b="1" dirty="0" smtClean="0">
                <a:solidFill>
                  <a:srgbClr val="FF0000"/>
                </a:solidFill>
                <a:latin typeface="Times New Roman" pitchFamily="18" charset="0"/>
                <a:cs typeface="Times New Roman" pitchFamily="18" charset="0"/>
              </a:rPr>
              <a:t>Панова И. В.</a:t>
            </a:r>
            <a:endParaRPr lang="ru-RU"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User\Documents\ГРУППА№ 5 2021-2022 г\КОНКУРС\Игры\РАМКА.jp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
        <p:nvSpPr>
          <p:cNvPr id="5" name="Прямоугольник 4"/>
          <p:cNvSpPr/>
          <p:nvPr/>
        </p:nvSpPr>
        <p:spPr>
          <a:xfrm>
            <a:off x="980728" y="323528"/>
            <a:ext cx="5184576" cy="7499295"/>
          </a:xfrm>
          <a:prstGeom prst="rect">
            <a:avLst/>
          </a:prstGeom>
        </p:spPr>
        <p:txBody>
          <a:bodyPr wrap="square">
            <a:spAutoFit/>
          </a:bodyPr>
          <a:lstStyle/>
          <a:p>
            <a:pPr lvl="0" fontAlgn="base">
              <a:spcBef>
                <a:spcPct val="0"/>
              </a:spcBef>
              <a:spcAft>
                <a:spcPct val="0"/>
              </a:spcAft>
            </a:pPr>
            <a:r>
              <a:rPr lang="ru-RU" sz="2200" b="1" dirty="0" smtClean="0">
                <a:solidFill>
                  <a:srgbClr val="00B050"/>
                </a:solidFill>
                <a:ea typeface="Calibri" pitchFamily="34" charset="0"/>
                <a:cs typeface="Times New Roman" pitchFamily="18" charset="0"/>
              </a:rPr>
              <a:t>«                </a:t>
            </a:r>
            <a:r>
              <a:rPr lang="ru-RU" sz="2400" b="1" dirty="0" smtClean="0">
                <a:solidFill>
                  <a:srgbClr val="00B050"/>
                </a:solidFill>
                <a:ea typeface="Calibri" pitchFamily="34" charset="0"/>
                <a:cs typeface="Times New Roman" pitchFamily="18" charset="0"/>
              </a:rPr>
              <a:t>«УДОЧКА»</a:t>
            </a:r>
            <a:endParaRPr lang="ru-RU" sz="2400" dirty="0" smtClean="0">
              <a:ea typeface="Calibri" pitchFamily="34" charset="0"/>
              <a:cs typeface="Times New Roman" pitchFamily="18" charset="0"/>
            </a:endParaRPr>
          </a:p>
          <a:p>
            <a:pPr lvl="0" fontAlgn="base">
              <a:spcBef>
                <a:spcPct val="0"/>
              </a:spcBef>
              <a:spcAft>
                <a:spcPct val="0"/>
              </a:spcAft>
            </a:pPr>
            <a:r>
              <a:rPr lang="ru-RU" sz="2200" b="1" dirty="0" smtClean="0">
                <a:solidFill>
                  <a:srgbClr val="FF0000"/>
                </a:solidFill>
                <a:ea typeface="Calibri" pitchFamily="34" charset="0"/>
                <a:cs typeface="Times New Roman" pitchFamily="18" charset="0"/>
              </a:rPr>
              <a:t>Удочка</a:t>
            </a:r>
            <a:r>
              <a:rPr lang="ru-RU" sz="2200" dirty="0" smtClean="0">
                <a:ea typeface="Calibri" pitchFamily="34" charset="0"/>
                <a:cs typeface="Times New Roman" pitchFamily="18" charset="0"/>
              </a:rPr>
              <a:t> – это скакалка. Один ее конец в руке «рыбака» – водящего.</a:t>
            </a:r>
            <a:br>
              <a:rPr lang="ru-RU" sz="2200" dirty="0" smtClean="0">
                <a:ea typeface="Calibri" pitchFamily="34" charset="0"/>
                <a:cs typeface="Times New Roman" pitchFamily="18" charset="0"/>
              </a:rPr>
            </a:br>
            <a:r>
              <a:rPr lang="ru-RU" sz="2200" dirty="0" smtClean="0">
                <a:ea typeface="Calibri" pitchFamily="34" charset="0"/>
                <a:cs typeface="Times New Roman" pitchFamily="18" charset="0"/>
              </a:rPr>
              <a:t>Все играющие встают вокруг «рыбака» не дальше чем на длину скакалки.</a:t>
            </a:r>
            <a:br>
              <a:rPr lang="ru-RU" sz="2200" dirty="0" smtClean="0">
                <a:ea typeface="Calibri" pitchFamily="34" charset="0"/>
                <a:cs typeface="Times New Roman" pitchFamily="18" charset="0"/>
              </a:rPr>
            </a:br>
            <a:r>
              <a:rPr lang="ru-RU" sz="2200" dirty="0" smtClean="0">
                <a:ea typeface="Calibri" pitchFamily="34" charset="0"/>
                <a:cs typeface="Times New Roman" pitchFamily="18" charset="0"/>
              </a:rPr>
              <a:t>«Рыбак» начинает раскручивать «удочку», пытаясь задеть ею по ногам играющих.</a:t>
            </a:r>
            <a:br>
              <a:rPr lang="ru-RU" sz="2200" dirty="0" smtClean="0">
                <a:ea typeface="Calibri" pitchFamily="34" charset="0"/>
                <a:cs typeface="Times New Roman" pitchFamily="18" charset="0"/>
              </a:rPr>
            </a:br>
            <a:r>
              <a:rPr lang="ru-RU" sz="2200" b="1" dirty="0" smtClean="0">
                <a:solidFill>
                  <a:srgbClr val="FF0000"/>
                </a:solidFill>
                <a:ea typeface="Calibri" pitchFamily="34" charset="0"/>
                <a:cs typeface="Times New Roman" pitchFamily="18" charset="0"/>
              </a:rPr>
              <a:t>«Рыбки» </a:t>
            </a:r>
            <a:r>
              <a:rPr lang="ru-RU" sz="2200" dirty="0" smtClean="0">
                <a:ea typeface="Calibri" pitchFamily="34" charset="0"/>
                <a:cs typeface="Times New Roman" pitchFamily="18" charset="0"/>
              </a:rPr>
              <a:t>должны уберечься от «удочки», перепрыгнуть через нее.</a:t>
            </a:r>
            <a:br>
              <a:rPr lang="ru-RU" sz="2200" dirty="0" smtClean="0">
                <a:ea typeface="Calibri" pitchFamily="34" charset="0"/>
                <a:cs typeface="Times New Roman" pitchFamily="18" charset="0"/>
              </a:rPr>
            </a:br>
            <a:r>
              <a:rPr lang="ru-RU" sz="2200" dirty="0" smtClean="0">
                <a:ea typeface="Calibri" pitchFamily="34" charset="0"/>
                <a:cs typeface="Times New Roman" pitchFamily="18" charset="0"/>
              </a:rPr>
              <a:t>Чтобы «рыбки» не мешали друг другу, между ними должно быть расстояние примерно в полметра.</a:t>
            </a:r>
            <a:br>
              <a:rPr lang="ru-RU" sz="2200" dirty="0" smtClean="0">
                <a:ea typeface="Calibri" pitchFamily="34" charset="0"/>
                <a:cs typeface="Times New Roman" pitchFamily="18" charset="0"/>
              </a:rPr>
            </a:br>
            <a:r>
              <a:rPr lang="ru-RU" sz="2200" dirty="0" smtClean="0">
                <a:ea typeface="Calibri" pitchFamily="34" charset="0"/>
                <a:cs typeface="Times New Roman" pitchFamily="18" charset="0"/>
              </a:rPr>
              <a:t>«Рыбки» не должны сходить со своих мест.</a:t>
            </a:r>
            <a:br>
              <a:rPr lang="ru-RU" sz="2200" dirty="0" smtClean="0">
                <a:ea typeface="Calibri" pitchFamily="34" charset="0"/>
                <a:cs typeface="Times New Roman" pitchFamily="18" charset="0"/>
              </a:rPr>
            </a:br>
            <a:r>
              <a:rPr lang="ru-RU" sz="2200" dirty="0" smtClean="0">
                <a:ea typeface="Calibri" pitchFamily="34" charset="0"/>
                <a:cs typeface="Times New Roman" pitchFamily="18" charset="0"/>
              </a:rPr>
              <a:t>Если «рыбаку» удалось поймать «рыбку», то есть дотронуться «удочкой», то место «рыбака» занимает пойманная «рыбка».</a:t>
            </a:r>
            <a:br>
              <a:rPr lang="ru-RU" sz="2200" dirty="0" smtClean="0">
                <a:ea typeface="Calibri" pitchFamily="34" charset="0"/>
                <a:cs typeface="Times New Roman" pitchFamily="18" charset="0"/>
              </a:rPr>
            </a:br>
            <a:r>
              <a:rPr lang="ru-RU" sz="2200" dirty="0" smtClean="0">
                <a:ea typeface="Calibri" pitchFamily="34" charset="0"/>
                <a:cs typeface="Times New Roman" pitchFamily="18" charset="0"/>
              </a:rPr>
              <a:t>Необходимо соблюдать такое условие: скакалку можно крутить в любую сторону, но нельзя поднимать ее от земли выше, чем на 10–20 сантиметров</a:t>
            </a:r>
            <a:endParaRPr lang="ru-RU" sz="2200" dirty="0" smtClean="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User\Documents\ГРУППА№ 5 2021-2022 г\КОНКУРС\Игры\Мороз.jpg"/>
          <p:cNvPicPr>
            <a:picLocks noChangeAspect="1" noChangeArrowheads="1"/>
          </p:cNvPicPr>
          <p:nvPr/>
        </p:nvPicPr>
        <p:blipFill>
          <a:blip r:embed="rId2" cstate="print"/>
          <a:srcRect/>
          <a:stretch>
            <a:fillRect/>
          </a:stretch>
        </p:blipFill>
        <p:spPr bwMode="auto">
          <a:xfrm>
            <a:off x="0" y="0"/>
            <a:ext cx="6857999" cy="9144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cuments\ГРУППА№ 5 2021-2022 г\КОНКУРС\Игры\Горелки.jpg"/>
          <p:cNvPicPr>
            <a:picLocks noChangeAspect="1" noChangeArrowheads="1"/>
          </p:cNvPicPr>
          <p:nvPr/>
        </p:nvPicPr>
        <p:blipFill>
          <a:blip r:embed="rId2" cstate="print"/>
          <a:srcRect/>
          <a:stretch>
            <a:fillRect/>
          </a:stretch>
        </p:blipFill>
        <p:spPr bwMode="auto">
          <a:xfrm>
            <a:off x="1" y="0"/>
            <a:ext cx="6858000" cy="9144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User\Documents\ГРУППА№ 5 2021-2022 г\КОНКУРС\Игры\РАМКА.jp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
        <p:nvSpPr>
          <p:cNvPr id="28675" name="Rectangle 3"/>
          <p:cNvSpPr>
            <a:spLocks noChangeArrowheads="1"/>
          </p:cNvSpPr>
          <p:nvPr/>
        </p:nvSpPr>
        <p:spPr bwMode="auto">
          <a:xfrm>
            <a:off x="692696" y="282047"/>
            <a:ext cx="5616624" cy="81714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dirty="0" smtClean="0">
                <a:ln>
                  <a:noFill/>
                </a:ln>
                <a:solidFill>
                  <a:srgbClr val="00B050"/>
                </a:solidFill>
                <a:effectLst/>
                <a:ea typeface="Calibri" pitchFamily="34" charset="0"/>
                <a:cs typeface="Times New Roman" pitchFamily="18" charset="0"/>
              </a:rPr>
              <a:t>«КОЛЕЧКО» </a:t>
            </a:r>
            <a:r>
              <a:rPr kumimoji="0" lang="ru-RU" sz="2100" b="0" i="0" u="none" strike="noStrike" cap="none" normalizeH="0" baseline="0" dirty="0" smtClean="0">
                <a:ln>
                  <a:noFill/>
                </a:ln>
                <a:solidFill>
                  <a:schemeClr val="tx1"/>
                </a:solidFill>
                <a:effectLst/>
                <a:ea typeface="Calibri" pitchFamily="34" charset="0"/>
                <a:cs typeface="Times New Roman" pitchFamily="18" charset="0"/>
              </a:rPr>
              <a:t/>
            </a:r>
            <a:br>
              <a:rPr kumimoji="0" lang="ru-RU" sz="2100" b="0" i="0" u="none" strike="noStrike" cap="none" normalizeH="0" baseline="0" dirty="0" smtClean="0">
                <a:ln>
                  <a:noFill/>
                </a:ln>
                <a:solidFill>
                  <a:schemeClr val="tx1"/>
                </a:solidFill>
                <a:effectLst/>
                <a:ea typeface="Calibri" pitchFamily="34" charset="0"/>
                <a:cs typeface="Times New Roman" pitchFamily="18" charset="0"/>
              </a:rPr>
            </a:br>
            <a:r>
              <a:rPr kumimoji="0" lang="ru-RU" sz="2100" b="0" i="0" u="none" strike="noStrike" cap="none" normalizeH="0" baseline="0" dirty="0" smtClean="0">
                <a:ln>
                  <a:noFill/>
                </a:ln>
                <a:solidFill>
                  <a:schemeClr val="tx1"/>
                </a:solidFill>
                <a:effectLst/>
                <a:ea typeface="Calibri" pitchFamily="34" charset="0"/>
                <a:cs typeface="Times New Roman" pitchFamily="18" charset="0"/>
              </a:rPr>
              <a:t>Ведущий берет в руки кольцо. Все остальные участники садятся на лавку, складывают ладошки лодочкой и кладут на колени. Ведущий обходит детей и каждому вкладывает в ладошки свои ладони, при этом он приговаривает</a:t>
            </a:r>
            <a:br>
              <a:rPr kumimoji="0" lang="ru-RU" sz="2100" b="0" i="0" u="none" strike="noStrike" cap="none" normalizeH="0" baseline="0" dirty="0" smtClean="0">
                <a:ln>
                  <a:noFill/>
                </a:ln>
                <a:solidFill>
                  <a:schemeClr val="tx1"/>
                </a:solidFill>
                <a:effectLst/>
                <a:ea typeface="Calibri" pitchFamily="34" charset="0"/>
                <a:cs typeface="Times New Roman" pitchFamily="18" charset="0"/>
              </a:rPr>
            </a:br>
            <a:r>
              <a:rPr kumimoji="0" lang="ru-RU" sz="2100" b="1" i="0" u="none" strike="noStrike" cap="none" normalizeH="0" baseline="0" dirty="0" smtClean="0">
                <a:ln>
                  <a:noFill/>
                </a:ln>
                <a:solidFill>
                  <a:srgbClr val="FF0000"/>
                </a:solidFill>
                <a:effectLst/>
                <a:ea typeface="Calibri" pitchFamily="34" charset="0"/>
                <a:cs typeface="Times New Roman" pitchFamily="18" charset="0"/>
              </a:rPr>
              <a:t>Я по горенке иду, колечко несу! Угадайте–</a:t>
            </a:r>
            <a:r>
              <a:rPr kumimoji="0" lang="ru-RU" sz="2100" b="1" i="0" u="none" strike="noStrike" cap="none" normalizeH="0" baseline="0" dirty="0" err="1" smtClean="0">
                <a:ln>
                  <a:noFill/>
                </a:ln>
                <a:solidFill>
                  <a:srgbClr val="FF0000"/>
                </a:solidFill>
                <a:effectLst/>
                <a:ea typeface="Calibri" pitchFamily="34" charset="0"/>
                <a:cs typeface="Times New Roman" pitchFamily="18" charset="0"/>
              </a:rPr>
              <a:t>ка</a:t>
            </a:r>
            <a:r>
              <a:rPr kumimoji="0" lang="ru-RU" sz="2100" b="1" i="0" u="none" strike="noStrike" cap="none" normalizeH="0" baseline="0" dirty="0" smtClean="0">
                <a:ln>
                  <a:noFill/>
                </a:ln>
                <a:solidFill>
                  <a:srgbClr val="FF0000"/>
                </a:solidFill>
                <a:effectLst/>
                <a:ea typeface="Calibri" pitchFamily="34" charset="0"/>
                <a:cs typeface="Times New Roman" pitchFamily="18" charset="0"/>
              </a:rPr>
              <a:t>, ребята, где золото упало?»</a:t>
            </a:r>
            <a:r>
              <a:rPr kumimoji="0" lang="ru-RU" sz="2100" b="0" i="0" u="none" strike="noStrike" cap="none" normalizeH="0" baseline="0" dirty="0" smtClean="0">
                <a:ln>
                  <a:noFill/>
                </a:ln>
                <a:solidFill>
                  <a:schemeClr val="tx1"/>
                </a:solidFill>
                <a:effectLst/>
                <a:ea typeface="Calibri" pitchFamily="34" charset="0"/>
                <a:cs typeface="Times New Roman" pitchFamily="18" charset="0"/>
              </a:rPr>
              <a:t/>
            </a:r>
            <a:br>
              <a:rPr kumimoji="0" lang="ru-RU" sz="2100" b="0" i="0" u="none" strike="noStrike" cap="none" normalizeH="0" baseline="0" dirty="0" smtClean="0">
                <a:ln>
                  <a:noFill/>
                </a:ln>
                <a:solidFill>
                  <a:schemeClr val="tx1"/>
                </a:solidFill>
                <a:effectLst/>
                <a:ea typeface="Calibri" pitchFamily="34" charset="0"/>
                <a:cs typeface="Times New Roman" pitchFamily="18" charset="0"/>
              </a:rPr>
            </a:br>
            <a:r>
              <a:rPr kumimoji="0" lang="ru-RU" sz="2100" b="0" i="0" u="none" strike="noStrike" cap="none" normalizeH="0" baseline="0" dirty="0" smtClean="0">
                <a:ln>
                  <a:noFill/>
                </a:ln>
                <a:solidFill>
                  <a:schemeClr val="tx1"/>
                </a:solidFill>
                <a:effectLst/>
                <a:ea typeface="Calibri" pitchFamily="34" charset="0"/>
                <a:cs typeface="Times New Roman" pitchFamily="18" charset="0"/>
              </a:rPr>
              <a:t>Одному из игроков ведущий незаметно кладет в руки кольцо. Потом отходит на несколько шагов от лавки и произносит нараспев слова:</a:t>
            </a:r>
            <a:br>
              <a:rPr kumimoji="0" lang="ru-RU" sz="2100" b="0" i="0" u="none" strike="noStrike" cap="none" normalizeH="0" baseline="0" dirty="0" smtClean="0">
                <a:ln>
                  <a:noFill/>
                </a:ln>
                <a:solidFill>
                  <a:schemeClr val="tx1"/>
                </a:solidFill>
                <a:effectLst/>
                <a:ea typeface="Calibri" pitchFamily="34" charset="0"/>
                <a:cs typeface="Times New Roman" pitchFamily="18" charset="0"/>
              </a:rPr>
            </a:br>
            <a:r>
              <a:rPr kumimoji="0" lang="ru-RU" sz="2100" b="1" i="0" u="none" strike="noStrike" cap="none" normalizeH="0" baseline="0" dirty="0" smtClean="0">
                <a:ln>
                  <a:noFill/>
                </a:ln>
                <a:solidFill>
                  <a:srgbClr val="FF0000"/>
                </a:solidFill>
                <a:effectLst/>
                <a:ea typeface="Calibri" pitchFamily="34" charset="0"/>
                <a:cs typeface="Times New Roman" pitchFamily="18" charset="0"/>
              </a:rPr>
              <a:t>Колечко, колечко,</a:t>
            </a:r>
            <a:br>
              <a:rPr kumimoji="0" lang="ru-RU" sz="2100" b="1" i="0" u="none" strike="noStrike" cap="none" normalizeH="0" baseline="0" dirty="0" smtClean="0">
                <a:ln>
                  <a:noFill/>
                </a:ln>
                <a:solidFill>
                  <a:srgbClr val="FF0000"/>
                </a:solidFill>
                <a:effectLst/>
                <a:ea typeface="Calibri" pitchFamily="34" charset="0"/>
                <a:cs typeface="Times New Roman" pitchFamily="18" charset="0"/>
              </a:rPr>
            </a:br>
            <a:r>
              <a:rPr kumimoji="0" lang="ru-RU" sz="2100" b="1" i="0" u="none" strike="noStrike" cap="none" normalizeH="0" baseline="0" dirty="0" smtClean="0">
                <a:ln>
                  <a:noFill/>
                </a:ln>
                <a:solidFill>
                  <a:srgbClr val="FF0000"/>
                </a:solidFill>
                <a:effectLst/>
                <a:ea typeface="Calibri" pitchFamily="34" charset="0"/>
                <a:cs typeface="Times New Roman" pitchFamily="18" charset="0"/>
              </a:rPr>
              <a:t>Выйди на крылечко!</a:t>
            </a:r>
            <a:br>
              <a:rPr kumimoji="0" lang="ru-RU" sz="2100" b="1" i="0" u="none" strike="noStrike" cap="none" normalizeH="0" baseline="0" dirty="0" smtClean="0">
                <a:ln>
                  <a:noFill/>
                </a:ln>
                <a:solidFill>
                  <a:srgbClr val="FF0000"/>
                </a:solidFill>
                <a:effectLst/>
                <a:ea typeface="Calibri" pitchFamily="34" charset="0"/>
                <a:cs typeface="Times New Roman" pitchFamily="18" charset="0"/>
              </a:rPr>
            </a:br>
            <a:r>
              <a:rPr kumimoji="0" lang="ru-RU" sz="2100" b="1" i="0" u="none" strike="noStrike" cap="none" normalizeH="0" baseline="0" dirty="0" smtClean="0">
                <a:ln>
                  <a:noFill/>
                </a:ln>
                <a:solidFill>
                  <a:srgbClr val="FF0000"/>
                </a:solidFill>
                <a:effectLst/>
                <a:ea typeface="Calibri" pitchFamily="34" charset="0"/>
                <a:cs typeface="Times New Roman" pitchFamily="18" charset="0"/>
              </a:rPr>
              <a:t>Кто с крылечка сойдет,</a:t>
            </a:r>
            <a:br>
              <a:rPr kumimoji="0" lang="ru-RU" sz="2100" b="1" i="0" u="none" strike="noStrike" cap="none" normalizeH="0" baseline="0" dirty="0" smtClean="0">
                <a:ln>
                  <a:noFill/>
                </a:ln>
                <a:solidFill>
                  <a:srgbClr val="FF0000"/>
                </a:solidFill>
                <a:effectLst/>
                <a:ea typeface="Calibri" pitchFamily="34" charset="0"/>
                <a:cs typeface="Times New Roman" pitchFamily="18" charset="0"/>
              </a:rPr>
            </a:br>
            <a:r>
              <a:rPr kumimoji="0" lang="ru-RU" sz="2100" b="1" i="0" u="none" strike="noStrike" cap="none" normalizeH="0" baseline="0" dirty="0" smtClean="0">
                <a:ln>
                  <a:noFill/>
                </a:ln>
                <a:solidFill>
                  <a:srgbClr val="FF0000"/>
                </a:solidFill>
                <a:effectLst/>
                <a:ea typeface="Calibri" pitchFamily="34" charset="0"/>
                <a:cs typeface="Times New Roman" pitchFamily="18" charset="0"/>
              </a:rPr>
              <a:t>Тот колечко найдет!</a:t>
            </a:r>
            <a:r>
              <a:rPr kumimoji="0" lang="ru-RU" sz="2100" b="0" i="0" u="none" strike="noStrike" cap="none" normalizeH="0" baseline="0" dirty="0" smtClean="0">
                <a:ln>
                  <a:noFill/>
                </a:ln>
                <a:solidFill>
                  <a:schemeClr val="tx1"/>
                </a:solidFill>
                <a:effectLst/>
                <a:ea typeface="Calibri" pitchFamily="34" charset="0"/>
                <a:cs typeface="Times New Roman" pitchFamily="18" charset="0"/>
              </a:rPr>
              <a:t/>
            </a:r>
            <a:br>
              <a:rPr kumimoji="0" lang="ru-RU" sz="2100" b="0" i="0" u="none" strike="noStrike" cap="none" normalizeH="0" baseline="0" dirty="0" smtClean="0">
                <a:ln>
                  <a:noFill/>
                </a:ln>
                <a:solidFill>
                  <a:schemeClr val="tx1"/>
                </a:solidFill>
                <a:effectLst/>
                <a:ea typeface="Calibri" pitchFamily="34" charset="0"/>
                <a:cs typeface="Times New Roman" pitchFamily="18" charset="0"/>
              </a:rPr>
            </a:br>
            <a:r>
              <a:rPr kumimoji="0" lang="ru-RU" sz="2100" b="1" i="0" u="none" strike="noStrike" cap="none" normalizeH="0" baseline="0" dirty="0" smtClean="0">
                <a:ln>
                  <a:noFill/>
                </a:ln>
                <a:solidFill>
                  <a:srgbClr val="00B050"/>
                </a:solidFill>
                <a:effectLst/>
                <a:ea typeface="Calibri" pitchFamily="34" charset="0"/>
                <a:cs typeface="Times New Roman" pitchFamily="18" charset="0"/>
              </a:rPr>
              <a:t>Задача</a:t>
            </a:r>
            <a:r>
              <a:rPr kumimoji="0" lang="ru-RU" sz="2100" b="0" i="0" u="none" strike="noStrike" cap="none" normalizeH="0" baseline="0" dirty="0" smtClean="0">
                <a:ln>
                  <a:noFill/>
                </a:ln>
                <a:solidFill>
                  <a:schemeClr val="tx1"/>
                </a:solidFill>
                <a:effectLst/>
                <a:ea typeface="Calibri" pitchFamily="34" charset="0"/>
                <a:cs typeface="Times New Roman" pitchFamily="18" charset="0"/>
              </a:rPr>
              <a:t> игрока, у которого в руках колечко – вскочить с лавки и убежать, а дети, сидящие рядом, должны догадаться, у кого оно</a:t>
            </a:r>
            <a:r>
              <a:rPr kumimoji="0" lang="ru-RU" sz="2100" b="0" i="0" u="none" strike="noStrike" cap="none" normalizeH="0" dirty="0" smtClean="0">
                <a:ln>
                  <a:noFill/>
                </a:ln>
                <a:solidFill>
                  <a:schemeClr val="tx1"/>
                </a:solidFill>
                <a:effectLst/>
                <a:ea typeface="Calibri" pitchFamily="34" charset="0"/>
                <a:cs typeface="Times New Roman" pitchFamily="18" charset="0"/>
              </a:rPr>
              <a:t> </a:t>
            </a:r>
            <a:r>
              <a:rPr kumimoji="0" lang="ru-RU" sz="2100" b="0" i="0" u="none" strike="noStrike" cap="none" normalizeH="0" baseline="0" dirty="0" smtClean="0">
                <a:ln>
                  <a:noFill/>
                </a:ln>
                <a:solidFill>
                  <a:schemeClr val="tx1"/>
                </a:solidFill>
                <a:effectLst/>
                <a:ea typeface="Calibri" pitchFamily="34" charset="0"/>
                <a:cs typeface="Times New Roman" pitchFamily="18" charset="0"/>
              </a:rPr>
              <a:t>спрятано, постараться придерживая руками, не пустить этого игрока. Если игроку с кольцом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dirty="0" smtClean="0">
                <a:ln>
                  <a:noFill/>
                </a:ln>
                <a:solidFill>
                  <a:schemeClr val="tx1"/>
                </a:solidFill>
                <a:effectLst/>
                <a:ea typeface="Calibri" pitchFamily="34" charset="0"/>
                <a:cs typeface="Times New Roman" pitchFamily="18" charset="0"/>
              </a:rPr>
              <a:t>не удается убежать, он возвращает кольцо ведущему. А если сумеет убежать, то становится новым ведущим 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dirty="0" smtClean="0">
                <a:ln>
                  <a:noFill/>
                </a:ln>
                <a:solidFill>
                  <a:schemeClr val="tx1"/>
                </a:solidFill>
                <a:effectLst/>
                <a:ea typeface="Calibri" pitchFamily="34" charset="0"/>
                <a:cs typeface="Times New Roman" pitchFamily="18" charset="0"/>
              </a:rPr>
              <a:t>продолжает игру</a:t>
            </a:r>
            <a:endParaRPr kumimoji="0" lang="ru-RU" sz="2100" b="0" i="0" u="none" strike="noStrike" cap="none" normalizeH="0" baseline="0" dirty="0" smtClean="0">
              <a:ln>
                <a:noFill/>
              </a:ln>
              <a:solidFill>
                <a:schemeClr val="tx1"/>
              </a:solidFill>
              <a:effectLst/>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cuments\ГРУППА№ 5 2021-2022 г\КОНКУРС\Игры\РАМКА.jpg"/>
          <p:cNvPicPr>
            <a:picLocks noChangeAspect="1" noChangeArrowheads="1"/>
          </p:cNvPicPr>
          <p:nvPr/>
        </p:nvPicPr>
        <p:blipFill>
          <a:blip r:embed="rId2" cstate="print"/>
          <a:srcRect/>
          <a:stretch>
            <a:fillRect/>
          </a:stretch>
        </p:blipFill>
        <p:spPr bwMode="auto">
          <a:xfrm>
            <a:off x="0" y="1"/>
            <a:ext cx="6858000" cy="9144000"/>
          </a:xfrm>
          <a:prstGeom prst="rect">
            <a:avLst/>
          </a:prstGeom>
          <a:noFill/>
        </p:spPr>
      </p:pic>
      <p:sp>
        <p:nvSpPr>
          <p:cNvPr id="2" name="Прямоугольник 1"/>
          <p:cNvSpPr/>
          <p:nvPr/>
        </p:nvSpPr>
        <p:spPr>
          <a:xfrm>
            <a:off x="908720" y="323528"/>
            <a:ext cx="5472608" cy="8494633"/>
          </a:xfrm>
          <a:prstGeom prst="rect">
            <a:avLst/>
          </a:prstGeom>
        </p:spPr>
        <p:txBody>
          <a:bodyPr wrap="square">
            <a:spAutoFit/>
          </a:bodyPr>
          <a:lstStyle/>
          <a:p>
            <a:r>
              <a:rPr lang="ru-RU" sz="2400" b="1" dirty="0" smtClean="0">
                <a:solidFill>
                  <a:srgbClr val="00B050"/>
                </a:solidFill>
              </a:rPr>
              <a:t>           «ЗВЕРЬ – РЫБА  – ПТИЦА»</a:t>
            </a:r>
          </a:p>
          <a:p>
            <a:r>
              <a:rPr lang="ru-RU" dirty="0" smtClean="0"/>
              <a:t>Для того чтобы успешно участвовать в этой игре, надо знать много названий животных, птиц и рыб. Каждому ребенку необходимо заранее заготовить фанты, которые могут быть у него отобраны в случае неправильного ответа.</a:t>
            </a:r>
          </a:p>
          <a:p>
            <a:r>
              <a:rPr lang="ru-RU" dirty="0" smtClean="0"/>
              <a:t>Все игроки садятся на ковер или становятся в круг, лицом к центру. В центр выходит ведущий с мячом, </a:t>
            </a:r>
          </a:p>
          <a:p>
            <a:r>
              <a:rPr lang="ru-RU" dirty="0" smtClean="0"/>
              <a:t>он произносит одно из трех ключевых слов и тут же бросает мяч в руки любому игроку. Игрок должен поймать мяч и сразу же назвать соответствующее животное, рыбу или птицу. Затем надо мяч опять перебросить ведущему. Если игрок ошибся (не с</a:t>
            </a:r>
          </a:p>
          <a:p>
            <a:r>
              <a:rPr lang="ru-RU" dirty="0" smtClean="0"/>
              <a:t>умел поймать мяч или назвал не то слово), то он </a:t>
            </a:r>
          </a:p>
          <a:p>
            <a:r>
              <a:rPr lang="ru-RU" dirty="0" smtClean="0"/>
              <a:t>отдает  свой фант.</a:t>
            </a:r>
          </a:p>
          <a:p>
            <a:r>
              <a:rPr lang="ru-RU" dirty="0" smtClean="0"/>
              <a:t>Ведущий в быстром темпе перебрасывает мяч все новым и новым игрокам, стараясь всех включить </a:t>
            </a:r>
          </a:p>
          <a:p>
            <a:r>
              <a:rPr lang="ru-RU" dirty="0" smtClean="0"/>
              <a:t>в игру.</a:t>
            </a:r>
          </a:p>
          <a:p>
            <a:r>
              <a:rPr lang="ru-RU" dirty="0" smtClean="0"/>
              <a:t>В конце игры можно предложить детям, проигравшим фанты, выполнить какое-нибудь веселое коллективное задание: спеть, сплясать всем вместе, чтобы получить назад свои фанты.</a:t>
            </a:r>
          </a:p>
          <a:p>
            <a:r>
              <a:rPr lang="ru-RU" i="1" dirty="0" smtClean="0"/>
              <a:t>Правила:</a:t>
            </a:r>
            <a:endParaRPr lang="ru-RU" dirty="0" smtClean="0"/>
          </a:p>
          <a:p>
            <a:r>
              <a:rPr lang="ru-RU" dirty="0" smtClean="0"/>
              <a:t>1.  Ведущий может кидать мяч, только после произнесения ключевого слова.</a:t>
            </a:r>
          </a:p>
          <a:p>
            <a:r>
              <a:rPr lang="ru-RU" dirty="0" smtClean="0"/>
              <a:t>2.  Надо кидать мяч прямо в руки, чтобы не отвлекать игрока на его ловлю.</a:t>
            </a:r>
          </a:p>
          <a:p>
            <a:r>
              <a:rPr lang="ru-RU" dirty="0" smtClean="0"/>
              <a:t>Нельзя повторно называть уже ранее кем-то названное животное, птицу, рыбу, игрок штрафуется на фант.</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User\Documents\ГРУППА№ 5 2021-2022 г\КОНКУРС\Игры\пуговки.jp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pic>
        <p:nvPicPr>
          <p:cNvPr id="22531" name="Picture 3" descr="C:\Users\User\Documents\ГРУППА№ 5 2021-2022 г\КОНКУРС\Игры\пуговки.jp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User\Documents\ГРУППА№ 5 2021-2022 г\КОНКУРС\Игры\РАМКА.jpg"/>
          <p:cNvPicPr>
            <a:picLocks noChangeAspect="1" noChangeArrowheads="1"/>
          </p:cNvPicPr>
          <p:nvPr/>
        </p:nvPicPr>
        <p:blipFill>
          <a:blip r:embed="rId2" cstate="print"/>
          <a:srcRect/>
          <a:stretch>
            <a:fillRect/>
          </a:stretch>
        </p:blipFill>
        <p:spPr bwMode="auto">
          <a:xfrm>
            <a:off x="0" y="0"/>
            <a:ext cx="6857999" cy="9144000"/>
          </a:xfrm>
          <a:prstGeom prst="rect">
            <a:avLst/>
          </a:prstGeom>
          <a:noFill/>
        </p:spPr>
      </p:pic>
      <p:sp>
        <p:nvSpPr>
          <p:cNvPr id="37889" name="Rectangle 1"/>
          <p:cNvSpPr>
            <a:spLocks noChangeArrowheads="1"/>
          </p:cNvSpPr>
          <p:nvPr/>
        </p:nvSpPr>
        <p:spPr bwMode="auto">
          <a:xfrm>
            <a:off x="620688" y="163167"/>
            <a:ext cx="5760640" cy="85869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«ЮЛА»</a:t>
            </a:r>
            <a:r>
              <a:rPr kumimoji="0" lang="ru-RU"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ru-RU"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ru-RU" sz="2200" b="0" i="0" u="none" strike="noStrike" cap="none" normalizeH="0" baseline="0" dirty="0" smtClean="0">
                <a:ln>
                  <a:noFill/>
                </a:ln>
                <a:solidFill>
                  <a:schemeClr val="tx1"/>
                </a:solidFill>
                <a:effectLst/>
                <a:ea typeface="Calibri" pitchFamily="34" charset="0"/>
                <a:cs typeface="Times New Roman" pitchFamily="18" charset="0"/>
              </a:rPr>
              <a:t>Все ребята знают юлу. С юлой можно затеять веселую игру. 5–6 ребят становятся в кружок. Один берет фанеру такой величины, как тетрадь, запускает на ней юлу и быстро говорит: </a:t>
            </a:r>
            <a:r>
              <a:rPr kumimoji="0" lang="ru-RU" sz="2200" b="1" i="0" u="none" strike="noStrike" cap="none" normalizeH="0" baseline="0" dirty="0" smtClean="0">
                <a:ln>
                  <a:noFill/>
                </a:ln>
                <a:solidFill>
                  <a:srgbClr val="FF0000"/>
                </a:solidFill>
                <a:effectLst/>
                <a:ea typeface="Calibri" pitchFamily="34" charset="0"/>
                <a:cs typeface="Times New Roman" pitchFamily="18" charset="0"/>
              </a:rPr>
              <a:t>«У меня была юла, поюлила и ушла</a:t>
            </a:r>
            <a:r>
              <a:rPr kumimoji="0" lang="ru-RU" sz="2200" b="0" i="0" u="none" strike="noStrike" cap="none" normalizeH="0" baseline="0" dirty="0" smtClean="0">
                <a:ln>
                  <a:noFill/>
                </a:ln>
                <a:solidFill>
                  <a:srgbClr val="FF0000"/>
                </a:solidFill>
                <a:effectLst/>
                <a:ea typeface="Calibri" pitchFamily="34" charset="0"/>
                <a:cs typeface="Times New Roman" pitchFamily="18" charset="0"/>
              </a:rPr>
              <a:t>».</a:t>
            </a:r>
            <a:r>
              <a:rPr kumimoji="0" lang="ru-RU" sz="2200" b="0" i="0" u="none" strike="noStrike" cap="none" normalizeH="0" baseline="0" dirty="0" smtClean="0">
                <a:ln>
                  <a:noFill/>
                </a:ln>
                <a:solidFill>
                  <a:schemeClr val="tx1"/>
                </a:solidFill>
                <a:effectLst/>
                <a:ea typeface="Calibri" pitchFamily="34" charset="0"/>
                <a:cs typeface="Times New Roman" pitchFamily="18" charset="0"/>
              </a:rPr>
              <a:t/>
            </a:r>
            <a:br>
              <a:rPr kumimoji="0" lang="ru-RU" sz="2200" b="0" i="0" u="none" strike="noStrike" cap="none" normalizeH="0" baseline="0" dirty="0" smtClean="0">
                <a:ln>
                  <a:noFill/>
                </a:ln>
                <a:solidFill>
                  <a:schemeClr val="tx1"/>
                </a:solidFill>
                <a:effectLst/>
                <a:ea typeface="Calibri" pitchFamily="34" charset="0"/>
                <a:cs typeface="Times New Roman" pitchFamily="18" charset="0"/>
              </a:rPr>
            </a:br>
            <a:r>
              <a:rPr kumimoji="0" lang="ru-RU" sz="2200" b="0" i="0" u="none" strike="noStrike" cap="none" normalizeH="0" baseline="0" dirty="0" smtClean="0">
                <a:ln>
                  <a:noFill/>
                </a:ln>
                <a:solidFill>
                  <a:schemeClr val="tx1"/>
                </a:solidFill>
                <a:effectLst/>
                <a:ea typeface="Calibri" pitchFamily="34" charset="0"/>
                <a:cs typeface="Times New Roman" pitchFamily="18" charset="0"/>
              </a:rPr>
              <a:t>Сказав эту скороговорку, нужно сейчас же передать фанерку с юлой соседу справа.</a:t>
            </a:r>
            <a:br>
              <a:rPr kumimoji="0" lang="ru-RU" sz="2200" b="0" i="0" u="none" strike="noStrike" cap="none" normalizeH="0" baseline="0" dirty="0" smtClean="0">
                <a:ln>
                  <a:noFill/>
                </a:ln>
                <a:solidFill>
                  <a:schemeClr val="tx1"/>
                </a:solidFill>
                <a:effectLst/>
                <a:ea typeface="Calibri" pitchFamily="34" charset="0"/>
                <a:cs typeface="Times New Roman" pitchFamily="18" charset="0"/>
              </a:rPr>
            </a:br>
            <a:r>
              <a:rPr kumimoji="0" lang="ru-RU" sz="2200" b="0" i="0" u="none" strike="noStrike" cap="none" normalizeH="0" baseline="0" dirty="0" smtClean="0">
                <a:ln>
                  <a:noFill/>
                </a:ln>
                <a:solidFill>
                  <a:schemeClr val="tx1"/>
                </a:solidFill>
                <a:effectLst/>
                <a:ea typeface="Calibri" pitchFamily="34" charset="0"/>
                <a:cs typeface="Times New Roman" pitchFamily="18" charset="0"/>
              </a:rPr>
              <a:t>Так юла переходит от одного играющего к другому; передавать ее дальше можно только тогда, когда скажешь скороговорку.</a:t>
            </a:r>
            <a:br>
              <a:rPr kumimoji="0" lang="ru-RU" sz="2200" b="0" i="0" u="none" strike="noStrike" cap="none" normalizeH="0" baseline="0" dirty="0" smtClean="0">
                <a:ln>
                  <a:noFill/>
                </a:ln>
                <a:solidFill>
                  <a:schemeClr val="tx1"/>
                </a:solidFill>
                <a:effectLst/>
                <a:ea typeface="Calibri" pitchFamily="34" charset="0"/>
                <a:cs typeface="Times New Roman" pitchFamily="18" charset="0"/>
              </a:rPr>
            </a:br>
            <a:r>
              <a:rPr kumimoji="0" lang="ru-RU" sz="2200" b="0" i="0" u="none" strike="noStrike" cap="none" normalizeH="0" baseline="0" dirty="0" smtClean="0">
                <a:ln>
                  <a:noFill/>
                </a:ln>
                <a:solidFill>
                  <a:schemeClr val="tx1"/>
                </a:solidFill>
                <a:effectLst/>
                <a:ea typeface="Calibri" pitchFamily="34" charset="0"/>
                <a:cs typeface="Times New Roman" pitchFamily="18" charset="0"/>
              </a:rPr>
              <a:t>У кого-то из ребят юла упадет боком на фанерку и «замрет». Тогда все кричат: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FF0000"/>
                </a:solidFill>
                <a:effectLst/>
                <a:ea typeface="Calibri" pitchFamily="34" charset="0"/>
                <a:cs typeface="Times New Roman" pitchFamily="18" charset="0"/>
              </a:rPr>
              <a:t>«Юла замерла!»</a:t>
            </a:r>
            <a:r>
              <a:rPr kumimoji="0" lang="ru-RU" sz="2200" b="0" i="0" u="none" strike="noStrike" cap="none" normalizeH="0" baseline="0" dirty="0" smtClean="0">
                <a:ln>
                  <a:noFill/>
                </a:ln>
                <a:solidFill>
                  <a:schemeClr val="tx1"/>
                </a:solidFill>
                <a:effectLst/>
                <a:ea typeface="Calibri" pitchFamily="34" charset="0"/>
                <a:cs typeface="Times New Roman" pitchFamily="18" charset="0"/>
              </a:rPr>
              <a:t/>
            </a:r>
            <a:br>
              <a:rPr kumimoji="0" lang="ru-RU" sz="2200" b="0" i="0" u="none" strike="noStrike" cap="none" normalizeH="0" baseline="0" dirty="0" smtClean="0">
                <a:ln>
                  <a:noFill/>
                </a:ln>
                <a:solidFill>
                  <a:schemeClr val="tx1"/>
                </a:solidFill>
                <a:effectLst/>
                <a:ea typeface="Calibri" pitchFamily="34" charset="0"/>
                <a:cs typeface="Times New Roman" pitchFamily="18" charset="0"/>
              </a:rPr>
            </a:br>
            <a:r>
              <a:rPr kumimoji="0" lang="ru-RU" sz="2200" b="0" i="0" u="none" strike="noStrike" cap="none" normalizeH="0" baseline="0" dirty="0" smtClean="0">
                <a:ln>
                  <a:noFill/>
                </a:ln>
                <a:solidFill>
                  <a:schemeClr val="tx1"/>
                </a:solidFill>
                <a:effectLst/>
                <a:ea typeface="Calibri" pitchFamily="34" charset="0"/>
                <a:cs typeface="Times New Roman" pitchFamily="18" charset="0"/>
              </a:rPr>
              <a:t>Тот, у кого на руках замрет юла, считается «зевакой», – он передает юлу вместе с фанеркой своему соседу, а сам скачет по кругу на одной ножке.</a:t>
            </a:r>
            <a:br>
              <a:rPr kumimoji="0" lang="ru-RU" sz="2200" b="0" i="0" u="none" strike="noStrike" cap="none" normalizeH="0" baseline="0" dirty="0" smtClean="0">
                <a:ln>
                  <a:noFill/>
                </a:ln>
                <a:solidFill>
                  <a:schemeClr val="tx1"/>
                </a:solidFill>
                <a:effectLst/>
                <a:ea typeface="Calibri" pitchFamily="34" charset="0"/>
                <a:cs typeface="Times New Roman" pitchFamily="18" charset="0"/>
              </a:rPr>
            </a:br>
            <a:r>
              <a:rPr kumimoji="0" lang="ru-RU" sz="2200" b="0" i="0" u="none" strike="noStrike" cap="none" normalizeH="0" baseline="0" dirty="0" smtClean="0">
                <a:ln>
                  <a:noFill/>
                </a:ln>
                <a:solidFill>
                  <a:schemeClr val="tx1"/>
                </a:solidFill>
                <a:effectLst/>
                <a:ea typeface="Calibri" pitchFamily="34" charset="0"/>
                <a:cs typeface="Times New Roman" pitchFamily="18" charset="0"/>
              </a:rPr>
              <a:t>Когда зевака доберется до своего места, его сосед запускает юлу, и игра продолжается.</a:t>
            </a:r>
            <a:br>
              <a:rPr kumimoji="0" lang="ru-RU" sz="2200" b="0" i="0" u="none" strike="noStrike" cap="none" normalizeH="0" baseline="0" dirty="0" smtClean="0">
                <a:ln>
                  <a:noFill/>
                </a:ln>
                <a:solidFill>
                  <a:schemeClr val="tx1"/>
                </a:solidFill>
                <a:effectLst/>
                <a:ea typeface="Calibri" pitchFamily="34" charset="0"/>
                <a:cs typeface="Times New Roman" pitchFamily="18" charset="0"/>
              </a:rPr>
            </a:br>
            <a:r>
              <a:rPr kumimoji="0" lang="ru-RU" sz="2200" b="0" i="0" u="none" strike="noStrike" cap="none" normalizeH="0" baseline="0" dirty="0" smtClean="0">
                <a:ln>
                  <a:noFill/>
                </a:ln>
                <a:solidFill>
                  <a:schemeClr val="tx1"/>
                </a:solidFill>
                <a:effectLst/>
                <a:ea typeface="Calibri" pitchFamily="34" charset="0"/>
                <a:cs typeface="Times New Roman" pitchFamily="18" charset="0"/>
              </a:rPr>
              <a:t>Смотрите, как бы, передавая фанерку, не уронить юлу на пол: кто уронит юлу, тоже становится зевакой – ему придется скакать </a:t>
            </a:r>
          </a:p>
          <a:p>
            <a:pPr marL="0" marR="0" lvl="0" indent="0" algn="ctr" defTabSz="914400" rtl="0" eaLnBrk="1" fontAlgn="base" latinLnBrk="0" hangingPunct="1">
              <a:lnSpc>
                <a:spcPct val="100000"/>
              </a:lnSpc>
              <a:spcBef>
                <a:spcPct val="0"/>
              </a:spcBef>
              <a:spcAft>
                <a:spcPct val="0"/>
              </a:spcAft>
              <a:buClrTx/>
              <a:buSzTx/>
              <a:buFontTx/>
              <a:buNone/>
              <a:tabLst/>
            </a:pPr>
            <a:r>
              <a:rPr lang="ru-RU" sz="2200" dirty="0" smtClean="0">
                <a:ea typeface="Calibri" pitchFamily="34" charset="0"/>
                <a:cs typeface="Times New Roman" pitchFamily="18" charset="0"/>
              </a:rPr>
              <a:t>н</a:t>
            </a:r>
            <a:r>
              <a:rPr kumimoji="0" lang="ru-RU" sz="2200" b="0" i="0" u="none" strike="noStrike" cap="none" normalizeH="0" baseline="0" dirty="0" smtClean="0">
                <a:ln>
                  <a:noFill/>
                </a:ln>
                <a:solidFill>
                  <a:schemeClr val="tx1"/>
                </a:solidFill>
                <a:effectLst/>
                <a:ea typeface="Calibri" pitchFamily="34" charset="0"/>
                <a:cs typeface="Times New Roman" pitchFamily="18" charset="0"/>
              </a:rPr>
              <a:t>а   одной ножке.</a:t>
            </a:r>
            <a:endParaRPr kumimoji="0" lang="ru-RU" sz="2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User\Documents\ГРУППА№ 5 2021-2022 г\КОНКУРС\Игры\РАМКА.jpg"/>
          <p:cNvPicPr>
            <a:picLocks noChangeAspect="1" noChangeArrowheads="1"/>
          </p:cNvPicPr>
          <p:nvPr/>
        </p:nvPicPr>
        <p:blipFill>
          <a:blip r:embed="rId2" cstate="print"/>
          <a:srcRect/>
          <a:stretch>
            <a:fillRect/>
          </a:stretch>
        </p:blipFill>
        <p:spPr bwMode="auto">
          <a:xfrm>
            <a:off x="0" y="0"/>
            <a:ext cx="6792883" cy="9144000"/>
          </a:xfrm>
          <a:prstGeom prst="rect">
            <a:avLst/>
          </a:prstGeom>
          <a:noFill/>
        </p:spPr>
      </p:pic>
      <p:sp>
        <p:nvSpPr>
          <p:cNvPr id="2" name="Прямоугольник 1"/>
          <p:cNvSpPr/>
          <p:nvPr/>
        </p:nvSpPr>
        <p:spPr>
          <a:xfrm>
            <a:off x="1196752" y="539552"/>
            <a:ext cx="4464496" cy="6278642"/>
          </a:xfrm>
          <a:prstGeom prst="rect">
            <a:avLst/>
          </a:prstGeom>
        </p:spPr>
        <p:txBody>
          <a:bodyPr wrap="square">
            <a:spAutoFit/>
          </a:bodyPr>
          <a:lstStyle/>
          <a:p>
            <a:pPr algn="ctr"/>
            <a:r>
              <a:rPr lang="ru-RU" sz="2400" b="1" dirty="0" smtClean="0">
                <a:solidFill>
                  <a:srgbClr val="00B050"/>
                </a:solidFill>
              </a:rPr>
              <a:t>«БУБЕНЦЫ»</a:t>
            </a:r>
          </a:p>
          <a:p>
            <a:pPr algn="ctr"/>
            <a:endParaRPr lang="ru-RU" sz="2400" b="1" dirty="0" smtClean="0">
              <a:solidFill>
                <a:srgbClr val="00B050"/>
              </a:solidFill>
            </a:endParaRPr>
          </a:p>
          <a:p>
            <a:pPr algn="ctr"/>
            <a:endParaRPr lang="ru-RU" sz="2400" b="1" dirty="0" smtClean="0">
              <a:solidFill>
                <a:srgbClr val="00B050"/>
              </a:solidFill>
            </a:endParaRPr>
          </a:p>
          <a:p>
            <a:r>
              <a:rPr lang="ru-RU" sz="2200" dirty="0" smtClean="0"/>
              <a:t>Старинная русская забава. Участники встают в круг, в центр выходят два человека. Один держит бубенчики, второму закрывают глаза платком. Остальные игроки заводят веселую песенку:</a:t>
            </a:r>
          </a:p>
          <a:p>
            <a:r>
              <a:rPr lang="ru-RU" sz="2200" b="1" dirty="0" err="1" smtClean="0">
                <a:solidFill>
                  <a:srgbClr val="FF0000"/>
                </a:solidFill>
              </a:rPr>
              <a:t>Тpынцы-бpынцы</a:t>
            </a:r>
            <a:r>
              <a:rPr lang="ru-RU" sz="2200" b="1" dirty="0" smtClean="0">
                <a:solidFill>
                  <a:srgbClr val="FF0000"/>
                </a:solidFill>
              </a:rPr>
              <a:t>, бубенцы,</a:t>
            </a:r>
            <a:br>
              <a:rPr lang="ru-RU" sz="2200" b="1" dirty="0" smtClean="0">
                <a:solidFill>
                  <a:srgbClr val="FF0000"/>
                </a:solidFill>
              </a:rPr>
            </a:br>
            <a:r>
              <a:rPr lang="ru-RU" sz="2200" b="1" dirty="0" smtClean="0">
                <a:solidFill>
                  <a:srgbClr val="FF0000"/>
                </a:solidFill>
              </a:rPr>
              <a:t>Раззвонились удальцы:</a:t>
            </a:r>
            <a:br>
              <a:rPr lang="ru-RU" sz="2200" b="1" dirty="0" smtClean="0">
                <a:solidFill>
                  <a:srgbClr val="FF0000"/>
                </a:solidFill>
              </a:rPr>
            </a:br>
            <a:r>
              <a:rPr lang="ru-RU" sz="2200" b="1" dirty="0" err="1" smtClean="0">
                <a:solidFill>
                  <a:srgbClr val="FF0000"/>
                </a:solidFill>
              </a:rPr>
              <a:t>Диги-диги-диги-дон</a:t>
            </a:r>
            <a:r>
              <a:rPr lang="ru-RU" sz="2200" b="1" dirty="0" smtClean="0">
                <a:solidFill>
                  <a:srgbClr val="FF0000"/>
                </a:solidFill>
              </a:rPr>
              <a:t>,</a:t>
            </a:r>
            <a:br>
              <a:rPr lang="ru-RU" sz="2200" b="1" dirty="0" smtClean="0">
                <a:solidFill>
                  <a:srgbClr val="FF0000"/>
                </a:solidFill>
              </a:rPr>
            </a:br>
            <a:r>
              <a:rPr lang="ru-RU" sz="2200" b="1" dirty="0" smtClean="0">
                <a:solidFill>
                  <a:srgbClr val="FF0000"/>
                </a:solidFill>
              </a:rPr>
              <a:t>Отгадай, откуда звон!</a:t>
            </a:r>
          </a:p>
          <a:p>
            <a:r>
              <a:rPr lang="ru-RU" sz="2200" dirty="0" smtClean="0"/>
              <a:t>После этих слов игрок с завязанными глазами по звуку колокольчика должен отыскать человека, который убегает от него.</a:t>
            </a:r>
            <a:endParaRPr lang="ru-RU" sz="2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User\Documents\ГРУППА№ 5 2021-2022 г\КОНКУРС\Игры\Молчанка.jpg"/>
          <p:cNvPicPr>
            <a:picLocks noChangeAspect="1" noChangeArrowheads="1"/>
          </p:cNvPicPr>
          <p:nvPr/>
        </p:nvPicPr>
        <p:blipFill>
          <a:blip r:embed="rId2" cstate="print"/>
          <a:srcRect/>
          <a:stretch>
            <a:fillRect/>
          </a:stretch>
        </p:blipFill>
        <p:spPr bwMode="auto">
          <a:xfrm>
            <a:off x="0" y="0"/>
            <a:ext cx="6857999" cy="9144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er\Documents\ГРУППА№ 5 2021-2022 г\КОНКУРС\Игры\РАМКА.jpg"/>
          <p:cNvPicPr>
            <a:picLocks noChangeAspect="1" noChangeArrowheads="1"/>
          </p:cNvPicPr>
          <p:nvPr/>
        </p:nvPicPr>
        <p:blipFill>
          <a:blip r:embed="rId2" cstate="print"/>
          <a:srcRect/>
          <a:stretch>
            <a:fillRect/>
          </a:stretch>
        </p:blipFill>
        <p:spPr bwMode="auto">
          <a:xfrm>
            <a:off x="0" y="0"/>
            <a:ext cx="6858000" cy="9175678"/>
          </a:xfrm>
          <a:prstGeom prst="rect">
            <a:avLst/>
          </a:prstGeom>
          <a:noFill/>
        </p:spPr>
      </p:pic>
      <p:sp>
        <p:nvSpPr>
          <p:cNvPr id="26625" name="Rectangle 1"/>
          <p:cNvSpPr>
            <a:spLocks noChangeArrowheads="1"/>
          </p:cNvSpPr>
          <p:nvPr/>
        </p:nvSpPr>
        <p:spPr bwMode="auto">
          <a:xfrm>
            <a:off x="836712" y="1180947"/>
            <a:ext cx="5472608"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B050"/>
                </a:solidFill>
                <a:effectLst/>
                <a:ea typeface="Calibri" pitchFamily="34" charset="0"/>
                <a:cs typeface="Times New Roman" pitchFamily="18" charset="0"/>
              </a:rPr>
              <a:t>«</a:t>
            </a:r>
            <a:r>
              <a:rPr kumimoji="0" lang="ru-RU" sz="2400" b="1" i="0" u="none" strike="noStrike" cap="none" normalizeH="0" baseline="0" dirty="0" smtClean="0">
                <a:ln>
                  <a:noFill/>
                </a:ln>
                <a:solidFill>
                  <a:srgbClr val="00B050"/>
                </a:solidFill>
                <a:effectLst/>
                <a:ea typeface="Calibri" pitchFamily="34" charset="0"/>
                <a:cs typeface="Aharoni" pitchFamily="2" charset="-79"/>
              </a:rPr>
              <a:t>МЕДВЕДЬ»</a:t>
            </a:r>
            <a:r>
              <a:rPr kumimoji="0" lang="ru-RU" sz="2200" b="0" i="0" u="none" strike="noStrike" cap="none" normalizeH="0" baseline="0" dirty="0" smtClean="0">
                <a:ln>
                  <a:noFill/>
                </a:ln>
                <a:solidFill>
                  <a:srgbClr val="00B050"/>
                </a:solidFill>
                <a:effectLst/>
                <a:ea typeface="Calibri" pitchFamily="34" charset="0"/>
                <a:cs typeface="Times New Roman" pitchFamily="18" charset="0"/>
              </a:rPr>
              <a:t/>
            </a:r>
            <a:br>
              <a:rPr kumimoji="0" lang="ru-RU" sz="2200" b="0" i="0" u="none" strike="noStrike" cap="none" normalizeH="0" baseline="0" dirty="0" smtClean="0">
                <a:ln>
                  <a:noFill/>
                </a:ln>
                <a:solidFill>
                  <a:srgbClr val="00B050"/>
                </a:solidFill>
                <a:effectLst/>
                <a:ea typeface="Calibri" pitchFamily="34" charset="0"/>
                <a:cs typeface="Times New Roman" pitchFamily="18" charset="0"/>
              </a:rPr>
            </a:br>
            <a:endParaRPr kumimoji="0" lang="ru-RU" sz="2200" b="0" i="0" u="none" strike="noStrike" cap="none" normalizeH="0" baseline="0" dirty="0" smtClean="0">
              <a:ln>
                <a:noFill/>
              </a:ln>
              <a:solidFill>
                <a:srgbClr val="00B050"/>
              </a:solidFill>
              <a:effectLs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00B050"/>
                </a:solidFill>
                <a:effectLst/>
                <a:ea typeface="Calibri" pitchFamily="34" charset="0"/>
                <a:cs typeface="Times New Roman" pitchFamily="18" charset="0"/>
              </a:rPr>
              <a:t>Цель</a:t>
            </a:r>
            <a:r>
              <a:rPr kumimoji="0" lang="ru-RU" sz="2200" b="0" i="0" u="none" strike="noStrike" cap="none" normalizeH="0" baseline="0" dirty="0" smtClean="0">
                <a:ln>
                  <a:noFill/>
                </a:ln>
                <a:solidFill>
                  <a:schemeClr val="tx1"/>
                </a:solidFill>
                <a:effectLst/>
                <a:ea typeface="Calibri" pitchFamily="34" charset="0"/>
                <a:cs typeface="Times New Roman" pitchFamily="18" charset="0"/>
              </a:rPr>
              <a:t>: развивать эмоциональное отношение к игре. Вырабатывать</a:t>
            </a:r>
            <a:r>
              <a:rPr kumimoji="0" lang="ru-RU" sz="2200" b="0" i="0" u="none" strike="noStrike" cap="none" normalizeH="0" baseline="0" dirty="0" smtClean="0">
                <a:ln>
                  <a:noFill/>
                </a:ln>
                <a:effectLst/>
                <a:ea typeface="Calibri" pitchFamily="34" charset="0"/>
                <a:cs typeface="Times New Roman" pitchFamily="18" charset="0"/>
              </a:rPr>
              <a:t> у</a:t>
            </a:r>
            <a:r>
              <a:rPr kumimoji="0" lang="ru-RU" sz="2200" b="0" i="0" u="none" strike="noStrike" cap="none" normalizeH="0" baseline="0" dirty="0" smtClean="0">
                <a:ln>
                  <a:noFill/>
                </a:ln>
                <a:solidFill>
                  <a:schemeClr val="tx1"/>
                </a:solidFill>
                <a:effectLst/>
                <a:ea typeface="Calibri" pitchFamily="34" charset="0"/>
                <a:cs typeface="Times New Roman" pitchFamily="18" charset="0"/>
              </a:rPr>
              <a:t/>
            </a:r>
            <a:br>
              <a:rPr kumimoji="0" lang="ru-RU" sz="2200" b="0" i="0" u="none" strike="noStrike" cap="none" normalizeH="0" baseline="0" dirty="0" smtClean="0">
                <a:ln>
                  <a:noFill/>
                </a:ln>
                <a:solidFill>
                  <a:schemeClr val="tx1"/>
                </a:solidFill>
                <a:effectLst/>
                <a:ea typeface="Calibri" pitchFamily="34" charset="0"/>
                <a:cs typeface="Times New Roman" pitchFamily="18" charset="0"/>
              </a:rPr>
            </a:br>
            <a:r>
              <a:rPr kumimoji="0" lang="ru-RU" sz="2200" b="0" i="0" u="none" strike="noStrike" cap="none" normalizeH="0" baseline="0" dirty="0" smtClean="0">
                <a:ln>
                  <a:noFill/>
                </a:ln>
                <a:solidFill>
                  <a:schemeClr val="tx1"/>
                </a:solidFill>
                <a:effectLst/>
                <a:ea typeface="Calibri" pitchFamily="34" charset="0"/>
                <a:cs typeface="Times New Roman" pitchFamily="18" charset="0"/>
              </a:rPr>
              <a:t>детей выдержку. Продолжать учить стремительному бегу.</a:t>
            </a:r>
            <a:br>
              <a:rPr kumimoji="0" lang="ru-RU" sz="2200" b="0" i="0" u="none" strike="noStrike" cap="none" normalizeH="0" baseline="0" dirty="0" smtClean="0">
                <a:ln>
                  <a:noFill/>
                </a:ln>
                <a:solidFill>
                  <a:schemeClr val="tx1"/>
                </a:solidFill>
                <a:effectLst/>
                <a:ea typeface="Calibri" pitchFamily="34" charset="0"/>
                <a:cs typeface="Times New Roman" pitchFamily="18" charset="0"/>
              </a:rPr>
            </a:br>
            <a:r>
              <a:rPr kumimoji="0" lang="ru-RU" sz="2200" b="0" i="0" u="none" strike="noStrike" cap="none" normalizeH="0" baseline="0" dirty="0" smtClean="0">
                <a:ln>
                  <a:noFill/>
                </a:ln>
                <a:solidFill>
                  <a:schemeClr val="tx1"/>
                </a:solidFill>
                <a:effectLst/>
                <a:ea typeface="Calibri" pitchFamily="34" charset="0"/>
                <a:cs typeface="Times New Roman" pitchFamily="18" charset="0"/>
              </a:rPr>
              <a:t>Один из детей изображает медведя. Он делает вид, что спит. Дети</a:t>
            </a:r>
            <a:br>
              <a:rPr kumimoji="0" lang="ru-RU" sz="2200" b="0" i="0" u="none" strike="noStrike" cap="none" normalizeH="0" baseline="0" dirty="0" smtClean="0">
                <a:ln>
                  <a:noFill/>
                </a:ln>
                <a:solidFill>
                  <a:schemeClr val="tx1"/>
                </a:solidFill>
                <a:effectLst/>
                <a:ea typeface="Calibri" pitchFamily="34" charset="0"/>
                <a:cs typeface="Times New Roman" pitchFamily="18" charset="0"/>
              </a:rPr>
            </a:br>
            <a:r>
              <a:rPr kumimoji="0" lang="ru-RU" sz="2200" b="0" i="0" u="none" strike="noStrike" cap="none" normalizeH="0" baseline="0" dirty="0" smtClean="0">
                <a:ln>
                  <a:noFill/>
                </a:ln>
                <a:solidFill>
                  <a:schemeClr val="tx1"/>
                </a:solidFill>
                <a:effectLst/>
                <a:ea typeface="Calibri" pitchFamily="34" charset="0"/>
                <a:cs typeface="Times New Roman" pitchFamily="18" charset="0"/>
              </a:rPr>
              <a:t>собирают грибы и ягоды, поют:</a:t>
            </a:r>
            <a:br>
              <a:rPr kumimoji="0" lang="ru-RU" sz="2200" b="0" i="0" u="none" strike="noStrike" cap="none" normalizeH="0" baseline="0" dirty="0" smtClean="0">
                <a:ln>
                  <a:noFill/>
                </a:ln>
                <a:solidFill>
                  <a:schemeClr val="tx1"/>
                </a:solidFill>
                <a:effectLst/>
                <a:ea typeface="Calibri" pitchFamily="34" charset="0"/>
                <a:cs typeface="Times New Roman" pitchFamily="18" charset="0"/>
              </a:rPr>
            </a:br>
            <a:r>
              <a:rPr kumimoji="0" lang="ru-RU" sz="2200" b="1" i="0" u="none" strike="noStrike" cap="none" normalizeH="0" baseline="0" dirty="0" smtClean="0">
                <a:ln>
                  <a:noFill/>
                </a:ln>
                <a:solidFill>
                  <a:srgbClr val="FF0000"/>
                </a:solidFill>
                <a:effectLst/>
                <a:ea typeface="Calibri" pitchFamily="34" charset="0"/>
                <a:cs typeface="Times New Roman" pitchFamily="18" charset="0"/>
              </a:rPr>
              <a:t>У медведя во бору,</a:t>
            </a:r>
            <a:br>
              <a:rPr kumimoji="0" lang="ru-RU" sz="2200" b="1" i="0" u="none" strike="noStrike" cap="none" normalizeH="0" baseline="0" dirty="0" smtClean="0">
                <a:ln>
                  <a:noFill/>
                </a:ln>
                <a:solidFill>
                  <a:srgbClr val="FF0000"/>
                </a:solidFill>
                <a:effectLst/>
                <a:ea typeface="Calibri" pitchFamily="34" charset="0"/>
                <a:cs typeface="Times New Roman" pitchFamily="18" charset="0"/>
              </a:rPr>
            </a:br>
            <a:r>
              <a:rPr kumimoji="0" lang="ru-RU" sz="2200" b="1" i="0" u="none" strike="noStrike" cap="none" normalizeH="0" baseline="0" dirty="0" smtClean="0">
                <a:ln>
                  <a:noFill/>
                </a:ln>
                <a:solidFill>
                  <a:srgbClr val="FF0000"/>
                </a:solidFill>
                <a:effectLst/>
                <a:ea typeface="Calibri" pitchFamily="34" charset="0"/>
                <a:cs typeface="Times New Roman" pitchFamily="18" charset="0"/>
              </a:rPr>
              <a:t>Грибы, ягоды беру.</a:t>
            </a:r>
            <a:br>
              <a:rPr kumimoji="0" lang="ru-RU" sz="2200" b="1" i="0" u="none" strike="noStrike" cap="none" normalizeH="0" baseline="0" dirty="0" smtClean="0">
                <a:ln>
                  <a:noFill/>
                </a:ln>
                <a:solidFill>
                  <a:srgbClr val="FF0000"/>
                </a:solidFill>
                <a:effectLst/>
                <a:ea typeface="Calibri" pitchFamily="34" charset="0"/>
                <a:cs typeface="Times New Roman" pitchFamily="18" charset="0"/>
              </a:rPr>
            </a:br>
            <a:r>
              <a:rPr kumimoji="0" lang="ru-RU" sz="2200" b="1" i="0" u="none" strike="noStrike" cap="none" normalizeH="0" baseline="0" dirty="0" smtClean="0">
                <a:ln>
                  <a:noFill/>
                </a:ln>
                <a:solidFill>
                  <a:srgbClr val="FF0000"/>
                </a:solidFill>
                <a:effectLst/>
                <a:ea typeface="Calibri" pitchFamily="34" charset="0"/>
                <a:cs typeface="Times New Roman" pitchFamily="18" charset="0"/>
              </a:rPr>
              <a:t>А медведь не спит,</a:t>
            </a:r>
            <a:br>
              <a:rPr kumimoji="0" lang="ru-RU" sz="2200" b="1" i="0" u="none" strike="noStrike" cap="none" normalizeH="0" baseline="0" dirty="0" smtClean="0">
                <a:ln>
                  <a:noFill/>
                </a:ln>
                <a:solidFill>
                  <a:srgbClr val="FF0000"/>
                </a:solidFill>
                <a:effectLst/>
                <a:ea typeface="Calibri" pitchFamily="34" charset="0"/>
                <a:cs typeface="Times New Roman" pitchFamily="18" charset="0"/>
              </a:rPr>
            </a:br>
            <a:r>
              <a:rPr kumimoji="0" lang="ru-RU" sz="2200" b="1" i="0" u="none" strike="noStrike" cap="none" normalizeH="0" baseline="0" dirty="0" smtClean="0">
                <a:ln>
                  <a:noFill/>
                </a:ln>
                <a:solidFill>
                  <a:srgbClr val="FF0000"/>
                </a:solidFill>
                <a:effectLst/>
                <a:ea typeface="Calibri" pitchFamily="34" charset="0"/>
                <a:cs typeface="Times New Roman" pitchFamily="18" charset="0"/>
              </a:rPr>
              <a:t>Всё на нас глядит.</a:t>
            </a:r>
            <a:br>
              <a:rPr kumimoji="0" lang="ru-RU" sz="2200" b="1" i="0" u="none" strike="noStrike" cap="none" normalizeH="0" baseline="0" dirty="0" smtClean="0">
                <a:ln>
                  <a:noFill/>
                </a:ln>
                <a:solidFill>
                  <a:srgbClr val="FF0000"/>
                </a:solidFill>
                <a:effectLst/>
                <a:ea typeface="Calibri" pitchFamily="34" charset="0"/>
                <a:cs typeface="Times New Roman" pitchFamily="18" charset="0"/>
              </a:rPr>
            </a:br>
            <a:r>
              <a:rPr kumimoji="0" lang="ru-RU" sz="2200" b="1" i="0" u="none" strike="noStrike" cap="none" normalizeH="0" baseline="0" dirty="0" smtClean="0">
                <a:ln>
                  <a:noFill/>
                </a:ln>
                <a:solidFill>
                  <a:srgbClr val="FF0000"/>
                </a:solidFill>
                <a:effectLst/>
                <a:ea typeface="Calibri" pitchFamily="34" charset="0"/>
                <a:cs typeface="Times New Roman" pitchFamily="18" charset="0"/>
              </a:rPr>
              <a:t>А потом как зарычит</a:t>
            </a:r>
            <a:br>
              <a:rPr kumimoji="0" lang="ru-RU" sz="2200" b="1" i="0" u="none" strike="noStrike" cap="none" normalizeH="0" baseline="0" dirty="0" smtClean="0">
                <a:ln>
                  <a:noFill/>
                </a:ln>
                <a:solidFill>
                  <a:srgbClr val="FF0000"/>
                </a:solidFill>
                <a:effectLst/>
                <a:ea typeface="Calibri" pitchFamily="34" charset="0"/>
                <a:cs typeface="Times New Roman" pitchFamily="18" charset="0"/>
              </a:rPr>
            </a:br>
            <a:r>
              <a:rPr kumimoji="0" lang="ru-RU" sz="2200" b="1" i="0" u="none" strike="noStrike" cap="none" normalizeH="0" baseline="0" dirty="0" smtClean="0">
                <a:ln>
                  <a:noFill/>
                </a:ln>
                <a:solidFill>
                  <a:srgbClr val="FF0000"/>
                </a:solidFill>
                <a:effectLst/>
                <a:ea typeface="Calibri" pitchFamily="34" charset="0"/>
                <a:cs typeface="Times New Roman" pitchFamily="18" charset="0"/>
              </a:rPr>
              <a:t>И за нами побежит.</a:t>
            </a:r>
            <a:r>
              <a:rPr kumimoji="0" lang="ru-RU" sz="2200" b="0" i="0" u="none" strike="noStrike" cap="none" normalizeH="0" baseline="0" dirty="0" smtClean="0">
                <a:ln>
                  <a:noFill/>
                </a:ln>
                <a:solidFill>
                  <a:schemeClr val="tx1"/>
                </a:solidFill>
                <a:effectLst/>
                <a:ea typeface="Calibri" pitchFamily="34" charset="0"/>
                <a:cs typeface="Times New Roman" pitchFamily="18" charset="0"/>
              </a:rPr>
              <a:t/>
            </a:r>
            <a:br>
              <a:rPr kumimoji="0" lang="ru-RU" sz="2200" b="0" i="0" u="none" strike="noStrike" cap="none" normalizeH="0" baseline="0" dirty="0" smtClean="0">
                <a:ln>
                  <a:noFill/>
                </a:ln>
                <a:solidFill>
                  <a:schemeClr val="tx1"/>
                </a:solidFill>
                <a:effectLst/>
                <a:ea typeface="Calibri" pitchFamily="34" charset="0"/>
                <a:cs typeface="Times New Roman" pitchFamily="18" charset="0"/>
              </a:rPr>
            </a:br>
            <a:r>
              <a:rPr kumimoji="0" lang="ru-RU" sz="2200" b="0" i="0" u="none" strike="noStrike" cap="none" normalizeH="0" baseline="0" dirty="0" smtClean="0">
                <a:ln>
                  <a:noFill/>
                </a:ln>
                <a:solidFill>
                  <a:schemeClr val="tx1"/>
                </a:solidFill>
                <a:effectLst/>
                <a:ea typeface="Calibri" pitchFamily="34" charset="0"/>
                <a:cs typeface="Times New Roman" pitchFamily="18" charset="0"/>
              </a:rPr>
              <a:t>Медведь встает и начинает гоняться за детьми.</a:t>
            </a:r>
            <a:endParaRPr kumimoji="0" lang="ru-RU" sz="2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ocuments\ГРУППА№ 5 2021-2022 г\КОНКУРС\Игры\РАМКА.jpg"/>
          <p:cNvPicPr>
            <a:picLocks noChangeAspect="1" noChangeArrowheads="1"/>
          </p:cNvPicPr>
          <p:nvPr/>
        </p:nvPicPr>
        <p:blipFill>
          <a:blip r:embed="rId2" cstate="print"/>
          <a:srcRect/>
          <a:stretch>
            <a:fillRect/>
          </a:stretch>
        </p:blipFill>
        <p:spPr bwMode="auto">
          <a:xfrm>
            <a:off x="0" y="0"/>
            <a:ext cx="6792883" cy="9144000"/>
          </a:xfrm>
          <a:prstGeom prst="rect">
            <a:avLst/>
          </a:prstGeom>
          <a:noFill/>
        </p:spPr>
      </p:pic>
      <p:sp>
        <p:nvSpPr>
          <p:cNvPr id="3" name="Заголовок 2"/>
          <p:cNvSpPr>
            <a:spLocks noGrp="1"/>
          </p:cNvSpPr>
          <p:nvPr>
            <p:ph type="ctrTitle"/>
          </p:nvPr>
        </p:nvSpPr>
        <p:spPr>
          <a:xfrm>
            <a:off x="1556792" y="467545"/>
            <a:ext cx="4392488" cy="1944215"/>
          </a:xfrm>
        </p:spPr>
        <p:txBody>
          <a:bodyPr>
            <a:normAutofit/>
          </a:bodyPr>
          <a:lstStyle/>
          <a:p>
            <a:pPr algn="r"/>
            <a:r>
              <a:rPr lang="ru-RU" sz="2200" b="1" i="1" dirty="0" smtClean="0">
                <a:solidFill>
                  <a:srgbClr val="FF0000"/>
                </a:solidFill>
                <a:latin typeface="+mn-lt"/>
              </a:rPr>
              <a:t>«Подвижная игра</a:t>
            </a:r>
            <a:br>
              <a:rPr lang="ru-RU" sz="2200" b="1" i="1" dirty="0" smtClean="0">
                <a:solidFill>
                  <a:srgbClr val="FF0000"/>
                </a:solidFill>
                <a:latin typeface="+mn-lt"/>
              </a:rPr>
            </a:br>
            <a:r>
              <a:rPr lang="ru-RU" sz="2200" b="1" i="1" dirty="0" smtClean="0">
                <a:solidFill>
                  <a:srgbClr val="FF0000"/>
                </a:solidFill>
                <a:latin typeface="+mn-lt"/>
              </a:rPr>
              <a:t>является упражнением, </a:t>
            </a:r>
            <a:br>
              <a:rPr lang="ru-RU" sz="2200" b="1" i="1" dirty="0" smtClean="0">
                <a:solidFill>
                  <a:srgbClr val="FF0000"/>
                </a:solidFill>
                <a:latin typeface="+mn-lt"/>
              </a:rPr>
            </a:br>
            <a:r>
              <a:rPr lang="ru-RU" sz="2200" b="1" i="1" dirty="0" smtClean="0">
                <a:solidFill>
                  <a:srgbClr val="FF0000"/>
                </a:solidFill>
                <a:latin typeface="+mn-lt"/>
              </a:rPr>
              <a:t>посредством которого</a:t>
            </a:r>
            <a:br>
              <a:rPr lang="ru-RU" sz="2200" b="1" i="1" dirty="0" smtClean="0">
                <a:solidFill>
                  <a:srgbClr val="FF0000"/>
                </a:solidFill>
                <a:latin typeface="+mn-lt"/>
              </a:rPr>
            </a:br>
            <a:r>
              <a:rPr lang="ru-RU" sz="2200" b="1" i="1" dirty="0" smtClean="0">
                <a:solidFill>
                  <a:srgbClr val="FF0000"/>
                </a:solidFill>
                <a:latin typeface="+mn-lt"/>
              </a:rPr>
              <a:t>ребёнок готовится к жи</a:t>
            </a:r>
            <a:r>
              <a:rPr lang="ru-RU" sz="2000" b="1" i="1" dirty="0" smtClean="0">
                <a:solidFill>
                  <a:srgbClr val="FF0000"/>
                </a:solidFill>
                <a:latin typeface="+mn-lt"/>
              </a:rPr>
              <a:t>зни»</a:t>
            </a:r>
            <a:r>
              <a:rPr lang="ru-RU" sz="2000" b="1" i="1" dirty="0" smtClean="0">
                <a:latin typeface="+mn-lt"/>
              </a:rPr>
              <a:t/>
            </a:r>
            <a:br>
              <a:rPr lang="ru-RU" sz="2000" b="1" i="1" dirty="0" smtClean="0">
                <a:latin typeface="+mn-lt"/>
              </a:rPr>
            </a:br>
            <a:r>
              <a:rPr lang="ru-RU" sz="2000" b="1" i="1" dirty="0" smtClean="0">
                <a:latin typeface="+mn-lt"/>
              </a:rPr>
              <a:t>П. Ф. Лесгафт </a:t>
            </a:r>
            <a:endParaRPr lang="ru-RU" sz="2000" b="1" i="1" dirty="0">
              <a:latin typeface="+mn-lt"/>
            </a:endParaRPr>
          </a:p>
        </p:txBody>
      </p:sp>
      <p:sp>
        <p:nvSpPr>
          <p:cNvPr id="4" name="Подзаголовок 3"/>
          <p:cNvSpPr>
            <a:spLocks noGrp="1"/>
          </p:cNvSpPr>
          <p:nvPr>
            <p:ph type="subTitle" idx="1"/>
          </p:nvPr>
        </p:nvSpPr>
        <p:spPr>
          <a:xfrm>
            <a:off x="1052736" y="2555776"/>
            <a:ext cx="4824536" cy="4962624"/>
          </a:xfrm>
        </p:spPr>
        <p:txBody>
          <a:bodyPr>
            <a:noAutofit/>
          </a:bodyPr>
          <a:lstStyle/>
          <a:p>
            <a:pPr algn="l"/>
            <a:r>
              <a:rPr lang="ru-RU" sz="2200" b="1" dirty="0" smtClean="0">
                <a:solidFill>
                  <a:schemeClr val="tx1"/>
                </a:solidFill>
              </a:rPr>
              <a:t>Подвижная игра – это школа воспитания, в которой есть свои «учебные предметы».</a:t>
            </a:r>
          </a:p>
          <a:p>
            <a:pPr algn="l"/>
            <a:r>
              <a:rPr lang="ru-RU" sz="2200" b="1" dirty="0" smtClean="0">
                <a:solidFill>
                  <a:schemeClr val="tx1"/>
                </a:solidFill>
              </a:rPr>
              <a:t>Одни из них развивают у детей ловкость, силу, меткость и  быстроту, другие учат премудростям жизни, справедливости и добру, порядочности и чести, любви и долгу.</a:t>
            </a:r>
          </a:p>
          <a:p>
            <a:pPr algn="l"/>
            <a:r>
              <a:rPr lang="ru-RU" sz="2200" b="1" dirty="0" smtClean="0">
                <a:solidFill>
                  <a:schemeClr val="tx1"/>
                </a:solidFill>
              </a:rPr>
              <a:t>Подвижные игры – это наше детство. </a:t>
            </a:r>
          </a:p>
          <a:p>
            <a:pPr algn="l"/>
            <a:r>
              <a:rPr lang="ru-RU" sz="2200" b="1" dirty="0" smtClean="0">
                <a:solidFill>
                  <a:schemeClr val="tx1"/>
                </a:solidFill>
              </a:rPr>
              <a:t>Кто не помнит известных всем </a:t>
            </a:r>
            <a:r>
              <a:rPr lang="ru-RU" sz="2200" b="1" dirty="0" err="1" smtClean="0">
                <a:solidFill>
                  <a:schemeClr val="tx1"/>
                </a:solidFill>
              </a:rPr>
              <a:t>ловишек</a:t>
            </a:r>
            <a:r>
              <a:rPr lang="ru-RU" sz="2200" b="1" dirty="0" smtClean="0">
                <a:solidFill>
                  <a:schemeClr val="tx1"/>
                </a:solidFill>
              </a:rPr>
              <a:t>, пряток, салочек! Когда они возникли? Кто придумал эти игры? Они созданы народом, так же как сказки и песни. </a:t>
            </a:r>
            <a:endParaRPr lang="ru-RU" sz="2200"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C:\Users\User\Documents\ГРУППА№ 5 2021-2022 г\КОНКУРС\Игры\РАМКА.jpg"/>
          <p:cNvPicPr>
            <a:picLocks noChangeAspect="1" noChangeArrowheads="1"/>
          </p:cNvPicPr>
          <p:nvPr/>
        </p:nvPicPr>
        <p:blipFill>
          <a:blip r:embed="rId2" cstate="print"/>
          <a:srcRect/>
          <a:stretch>
            <a:fillRect/>
          </a:stretch>
        </p:blipFill>
        <p:spPr bwMode="auto">
          <a:xfrm>
            <a:off x="0" y="-177005"/>
            <a:ext cx="6858000" cy="9321005"/>
          </a:xfrm>
          <a:prstGeom prst="rect">
            <a:avLst/>
          </a:prstGeom>
          <a:noFill/>
        </p:spPr>
      </p:pic>
      <p:sp>
        <p:nvSpPr>
          <p:cNvPr id="25601" name="Rectangle 1"/>
          <p:cNvSpPr>
            <a:spLocks noChangeArrowheads="1"/>
          </p:cNvSpPr>
          <p:nvPr/>
        </p:nvSpPr>
        <p:spPr bwMode="auto">
          <a:xfrm>
            <a:off x="1052736" y="1182786"/>
            <a:ext cx="4968552" cy="53707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B050"/>
                </a:solidFill>
                <a:effectLst/>
                <a:ea typeface="Calibri" pitchFamily="34" charset="0"/>
                <a:cs typeface="Arial" pitchFamily="34" charset="0"/>
              </a:rPr>
              <a:t>«У БАБУШКИ</a:t>
            </a:r>
            <a:r>
              <a:rPr kumimoji="0" lang="ru-RU" sz="2400" b="1" i="0" u="none" strike="noStrike" cap="none" normalizeH="0" dirty="0" smtClean="0">
                <a:ln>
                  <a:noFill/>
                </a:ln>
                <a:solidFill>
                  <a:srgbClr val="00B050"/>
                </a:solidFill>
                <a:effectLst/>
                <a:ea typeface="Calibri" pitchFamily="34" charset="0"/>
                <a:cs typeface="Arial" pitchFamily="34" charset="0"/>
              </a:rPr>
              <a:t> </a:t>
            </a:r>
            <a:r>
              <a:rPr kumimoji="0" lang="ru-RU" sz="2400" b="1" i="0" u="none" strike="noStrike" cap="none" normalizeH="0" baseline="0" dirty="0" smtClean="0">
                <a:ln>
                  <a:noFill/>
                </a:ln>
                <a:solidFill>
                  <a:srgbClr val="00B050"/>
                </a:solidFill>
                <a:effectLst/>
                <a:ea typeface="Calibri" pitchFamily="34" charset="0"/>
                <a:cs typeface="Arial" pitchFamily="34" charset="0"/>
              </a:rPr>
              <a:t> МАЛАНЬИ»</a:t>
            </a:r>
            <a:r>
              <a:rPr kumimoji="0" lang="ru-RU" sz="1100" b="1" i="0" u="none" strike="noStrike" cap="none" normalizeH="0" baseline="0" dirty="0" smtClean="0">
                <a:ln>
                  <a:noFill/>
                </a:ln>
                <a:solidFill>
                  <a:schemeClr val="accent3"/>
                </a:solidFill>
                <a:effectLst/>
                <a:ea typeface="Calibri" pitchFamily="34" charset="0"/>
                <a:cs typeface="Times New Roman" pitchFamily="18" charset="0"/>
              </a:rPr>
              <a:t/>
            </a:r>
            <a:br>
              <a:rPr kumimoji="0" lang="ru-RU" sz="1100" b="1" i="0" u="none" strike="noStrike" cap="none" normalizeH="0" baseline="0" dirty="0" smtClean="0">
                <a:ln>
                  <a:noFill/>
                </a:ln>
                <a:solidFill>
                  <a:schemeClr val="accent3"/>
                </a:solidFill>
                <a:effectLst/>
                <a:ea typeface="Calibri" pitchFamily="34" charset="0"/>
                <a:cs typeface="Times New Roman" pitchFamily="18" charset="0"/>
              </a:rPr>
            </a:br>
            <a:endParaRPr kumimoji="0" lang="ru-RU" sz="1100" b="1" i="0" u="none" strike="noStrike" cap="none" normalizeH="0" baseline="0" dirty="0" smtClean="0">
              <a:ln>
                <a:noFill/>
              </a:ln>
              <a:solidFill>
                <a:schemeClr val="accent3"/>
              </a:solidFill>
              <a:effectLs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ea typeface="Calibri" pitchFamily="34" charset="0"/>
                <a:cs typeface="Times New Roman" pitchFamily="18" charset="0"/>
              </a:rPr>
              <a:t>Дети идут хороводом, приговаривая:</a:t>
            </a:r>
            <a:br>
              <a:rPr kumimoji="0" lang="ru-RU" sz="2200" b="0" i="0" u="none" strike="noStrike" cap="none" normalizeH="0" baseline="0" dirty="0" smtClean="0">
                <a:ln>
                  <a:noFill/>
                </a:ln>
                <a:solidFill>
                  <a:schemeClr val="tx1"/>
                </a:solidFill>
                <a:effectLst/>
                <a:ea typeface="Calibri" pitchFamily="34" charset="0"/>
                <a:cs typeface="Times New Roman" pitchFamily="18" charset="0"/>
              </a:rPr>
            </a:br>
            <a:r>
              <a:rPr kumimoji="0" lang="ru-RU" sz="2200" b="1" i="0" u="none" strike="noStrike" cap="none" normalizeH="0" baseline="0" dirty="0" smtClean="0">
                <a:ln>
                  <a:noFill/>
                </a:ln>
                <a:solidFill>
                  <a:srgbClr val="FF0000"/>
                </a:solidFill>
                <a:effectLst/>
                <a:ea typeface="Calibri" pitchFamily="34" charset="0"/>
                <a:cs typeface="Times New Roman" pitchFamily="18" charset="0"/>
              </a:rPr>
              <a:t>«У </a:t>
            </a:r>
            <a:r>
              <a:rPr lang="ru-RU" sz="2200" b="1" dirty="0" smtClean="0">
                <a:solidFill>
                  <a:srgbClr val="FF0000"/>
                </a:solidFill>
                <a:ea typeface="Calibri" pitchFamily="34" charset="0"/>
                <a:cs typeface="Times New Roman" pitchFamily="18" charset="0"/>
              </a:rPr>
              <a:t>М</a:t>
            </a:r>
            <a:r>
              <a:rPr kumimoji="0" lang="ru-RU" sz="2200" b="1" i="0" u="none" strike="noStrike" cap="none" normalizeH="0" baseline="0" dirty="0" smtClean="0">
                <a:ln>
                  <a:noFill/>
                </a:ln>
                <a:solidFill>
                  <a:srgbClr val="FF0000"/>
                </a:solidFill>
                <a:effectLst/>
                <a:ea typeface="Calibri" pitchFamily="34" charset="0"/>
                <a:cs typeface="Times New Roman" pitchFamily="18" charset="0"/>
              </a:rPr>
              <a:t>аланьи, у старушки,</a:t>
            </a:r>
            <a:br>
              <a:rPr kumimoji="0" lang="ru-RU" sz="2200" b="1" i="0" u="none" strike="noStrike" cap="none" normalizeH="0" baseline="0" dirty="0" smtClean="0">
                <a:ln>
                  <a:noFill/>
                </a:ln>
                <a:solidFill>
                  <a:srgbClr val="FF0000"/>
                </a:solidFill>
                <a:effectLst/>
                <a:ea typeface="Calibri" pitchFamily="34" charset="0"/>
                <a:cs typeface="Times New Roman" pitchFamily="18" charset="0"/>
              </a:rPr>
            </a:br>
            <a:r>
              <a:rPr kumimoji="0" lang="ru-RU" sz="2200" b="1" i="0" u="none" strike="noStrike" cap="none" normalizeH="0" baseline="0" dirty="0" smtClean="0">
                <a:ln>
                  <a:noFill/>
                </a:ln>
                <a:solidFill>
                  <a:srgbClr val="FF0000"/>
                </a:solidFill>
                <a:effectLst/>
                <a:ea typeface="Calibri" pitchFamily="34" charset="0"/>
                <a:cs typeface="Times New Roman" pitchFamily="18" charset="0"/>
              </a:rPr>
              <a:t>Жили в маленькой избушке</a:t>
            </a:r>
            <a:br>
              <a:rPr kumimoji="0" lang="ru-RU" sz="2200" b="1" i="0" u="none" strike="noStrike" cap="none" normalizeH="0" baseline="0" dirty="0" smtClean="0">
                <a:ln>
                  <a:noFill/>
                </a:ln>
                <a:solidFill>
                  <a:srgbClr val="FF0000"/>
                </a:solidFill>
                <a:effectLst/>
                <a:ea typeface="Calibri" pitchFamily="34" charset="0"/>
                <a:cs typeface="Times New Roman" pitchFamily="18" charset="0"/>
              </a:rPr>
            </a:br>
            <a:r>
              <a:rPr kumimoji="0" lang="ru-RU" sz="2200" b="1" i="0" u="none" strike="noStrike" cap="none" normalizeH="0" baseline="0" dirty="0" smtClean="0">
                <a:ln>
                  <a:noFill/>
                </a:ln>
                <a:solidFill>
                  <a:srgbClr val="FF0000"/>
                </a:solidFill>
                <a:effectLst/>
                <a:ea typeface="Calibri" pitchFamily="34" charset="0"/>
                <a:cs typeface="Times New Roman" pitchFamily="18" charset="0"/>
              </a:rPr>
              <a:t>Семь сыновей,</a:t>
            </a:r>
            <a:br>
              <a:rPr kumimoji="0" lang="ru-RU" sz="2200" b="1" i="0" u="none" strike="noStrike" cap="none" normalizeH="0" baseline="0" dirty="0" smtClean="0">
                <a:ln>
                  <a:noFill/>
                </a:ln>
                <a:solidFill>
                  <a:srgbClr val="FF0000"/>
                </a:solidFill>
                <a:effectLst/>
                <a:ea typeface="Calibri" pitchFamily="34" charset="0"/>
                <a:cs typeface="Times New Roman" pitchFamily="18" charset="0"/>
              </a:rPr>
            </a:br>
            <a:r>
              <a:rPr kumimoji="0" lang="ru-RU" sz="2200" b="1" i="0" u="none" strike="noStrike" cap="none" normalizeH="0" baseline="0" dirty="0" smtClean="0">
                <a:ln>
                  <a:noFill/>
                </a:ln>
                <a:solidFill>
                  <a:srgbClr val="FF0000"/>
                </a:solidFill>
                <a:effectLst/>
                <a:ea typeface="Calibri" pitchFamily="34" charset="0"/>
                <a:cs typeface="Times New Roman" pitchFamily="18" charset="0"/>
              </a:rPr>
              <a:t>Семь дочерей,</a:t>
            </a:r>
            <a:br>
              <a:rPr kumimoji="0" lang="ru-RU" sz="2200" b="1" i="0" u="none" strike="noStrike" cap="none" normalizeH="0" baseline="0" dirty="0" smtClean="0">
                <a:ln>
                  <a:noFill/>
                </a:ln>
                <a:solidFill>
                  <a:srgbClr val="FF0000"/>
                </a:solidFill>
                <a:effectLst/>
                <a:ea typeface="Calibri" pitchFamily="34" charset="0"/>
                <a:cs typeface="Times New Roman" pitchFamily="18" charset="0"/>
              </a:rPr>
            </a:br>
            <a:r>
              <a:rPr kumimoji="0" lang="ru-RU" sz="2200" b="1" i="0" u="none" strike="noStrike" cap="none" normalizeH="0" baseline="0" dirty="0" smtClean="0">
                <a:ln>
                  <a:noFill/>
                </a:ln>
                <a:solidFill>
                  <a:srgbClr val="FF0000"/>
                </a:solidFill>
                <a:effectLst/>
                <a:ea typeface="Calibri" pitchFamily="34" charset="0"/>
                <a:cs typeface="Times New Roman" pitchFamily="18" charset="0"/>
              </a:rPr>
              <a:t>Все без бровей,</a:t>
            </a:r>
            <a:br>
              <a:rPr kumimoji="0" lang="ru-RU" sz="2200" b="1" i="0" u="none" strike="noStrike" cap="none" normalizeH="0" baseline="0" dirty="0" smtClean="0">
                <a:ln>
                  <a:noFill/>
                </a:ln>
                <a:solidFill>
                  <a:srgbClr val="FF0000"/>
                </a:solidFill>
                <a:effectLst/>
                <a:ea typeface="Calibri" pitchFamily="34" charset="0"/>
                <a:cs typeface="Times New Roman" pitchFamily="18" charset="0"/>
              </a:rPr>
            </a:br>
            <a:r>
              <a:rPr kumimoji="0" lang="ru-RU" sz="2200" b="1" i="0" u="none" strike="noStrike" cap="none" normalizeH="0" baseline="0" dirty="0" smtClean="0">
                <a:ln>
                  <a:noFill/>
                </a:ln>
                <a:solidFill>
                  <a:srgbClr val="FF0000"/>
                </a:solidFill>
                <a:effectLst/>
                <a:ea typeface="Calibri" pitchFamily="34" charset="0"/>
                <a:cs typeface="Times New Roman" pitchFamily="18" charset="0"/>
              </a:rPr>
              <a:t>С вот такими вот носами</a:t>
            </a:r>
            <a:r>
              <a:rPr kumimoji="0" lang="ru-RU" sz="2200" b="0" i="0" u="none" strike="noStrike" cap="none" normalizeH="0" baseline="0" dirty="0" smtClean="0">
                <a:ln>
                  <a:noFill/>
                </a:ln>
                <a:solidFill>
                  <a:srgbClr val="00B050"/>
                </a:solidFill>
                <a:effectLst/>
                <a:ea typeface="Calibri" pitchFamily="34" charset="0"/>
                <a:cs typeface="Times New Roman" pitchFamily="18" charset="0"/>
              </a:rPr>
              <a:t>,</a:t>
            </a:r>
            <a:r>
              <a:rPr kumimoji="0" lang="ru-RU" sz="2200" b="0" i="0" u="none" strike="noStrike" cap="none" normalizeH="0" baseline="0" dirty="0" smtClean="0">
                <a:ln>
                  <a:noFill/>
                </a:ln>
                <a:solidFill>
                  <a:schemeClr val="tx1"/>
                </a:solidFill>
                <a:effectLst/>
                <a:ea typeface="Calibri" pitchFamily="34" charset="0"/>
                <a:cs typeface="Times New Roman" pitchFamily="18" charset="0"/>
              </a:rPr>
              <a:t/>
            </a:r>
            <a:br>
              <a:rPr kumimoji="0" lang="ru-RU" sz="2200" b="0" i="0" u="none" strike="noStrike" cap="none" normalizeH="0" baseline="0" dirty="0" smtClean="0">
                <a:ln>
                  <a:noFill/>
                </a:ln>
                <a:solidFill>
                  <a:schemeClr val="tx1"/>
                </a:solidFill>
                <a:effectLst/>
                <a:ea typeface="Calibri" pitchFamily="34" charset="0"/>
                <a:cs typeface="Times New Roman" pitchFamily="18" charset="0"/>
              </a:rPr>
            </a:br>
            <a:r>
              <a:rPr kumimoji="0" lang="ru-RU" sz="2200" b="0" i="0" u="none" strike="noStrike" cap="none" normalizeH="0" baseline="0" dirty="0" smtClean="0">
                <a:ln>
                  <a:noFill/>
                </a:ln>
                <a:solidFill>
                  <a:schemeClr val="tx1"/>
                </a:solidFill>
                <a:effectLst/>
                <a:ea typeface="Calibri" pitchFamily="34" charset="0"/>
                <a:cs typeface="Times New Roman" pitchFamily="18" charset="0"/>
              </a:rPr>
              <a:t>(показывают жестами)</a:t>
            </a:r>
            <a:br>
              <a:rPr kumimoji="0" lang="ru-RU" sz="2200" b="0" i="0" u="none" strike="noStrike" cap="none" normalizeH="0" baseline="0" dirty="0" smtClean="0">
                <a:ln>
                  <a:noFill/>
                </a:ln>
                <a:solidFill>
                  <a:schemeClr val="tx1"/>
                </a:solidFill>
                <a:effectLst/>
                <a:ea typeface="Calibri" pitchFamily="34" charset="0"/>
                <a:cs typeface="Times New Roman" pitchFamily="18" charset="0"/>
              </a:rPr>
            </a:br>
            <a:r>
              <a:rPr kumimoji="0" lang="ru-RU" sz="2200" b="1" i="0" u="none" strike="noStrike" cap="none" normalizeH="0" baseline="0" dirty="0" smtClean="0">
                <a:ln>
                  <a:noFill/>
                </a:ln>
                <a:solidFill>
                  <a:srgbClr val="FF0000"/>
                </a:solidFill>
                <a:effectLst/>
                <a:ea typeface="Calibri" pitchFamily="34" charset="0"/>
                <a:cs typeface="Times New Roman" pitchFamily="18" charset="0"/>
              </a:rPr>
              <a:t>С вот такими бородами,</a:t>
            </a:r>
            <a:br>
              <a:rPr kumimoji="0" lang="ru-RU" sz="2200" b="1" i="0" u="none" strike="noStrike" cap="none" normalizeH="0" baseline="0" dirty="0" smtClean="0">
                <a:ln>
                  <a:noFill/>
                </a:ln>
                <a:solidFill>
                  <a:srgbClr val="FF0000"/>
                </a:solidFill>
                <a:effectLst/>
                <a:ea typeface="Calibri" pitchFamily="34" charset="0"/>
                <a:cs typeface="Times New Roman" pitchFamily="18" charset="0"/>
              </a:rPr>
            </a:br>
            <a:r>
              <a:rPr kumimoji="0" lang="ru-RU" sz="2200" b="1" i="0" u="none" strike="noStrike" cap="none" normalizeH="0" baseline="0" dirty="0" smtClean="0">
                <a:ln>
                  <a:noFill/>
                </a:ln>
                <a:solidFill>
                  <a:srgbClr val="FF0000"/>
                </a:solidFill>
                <a:effectLst/>
                <a:ea typeface="Calibri" pitchFamily="34" charset="0"/>
                <a:cs typeface="Times New Roman" pitchFamily="18" charset="0"/>
              </a:rPr>
              <a:t>Все они сидели,</a:t>
            </a:r>
            <a:br>
              <a:rPr kumimoji="0" lang="ru-RU" sz="2200" b="1" i="0" u="none" strike="noStrike" cap="none" normalizeH="0" baseline="0" dirty="0" smtClean="0">
                <a:ln>
                  <a:noFill/>
                </a:ln>
                <a:solidFill>
                  <a:srgbClr val="FF0000"/>
                </a:solidFill>
                <a:effectLst/>
                <a:ea typeface="Calibri" pitchFamily="34" charset="0"/>
                <a:cs typeface="Times New Roman" pitchFamily="18" charset="0"/>
              </a:rPr>
            </a:br>
            <a:r>
              <a:rPr kumimoji="0" lang="ru-RU" sz="2200" b="1" i="0" u="none" strike="noStrike" cap="none" normalizeH="0" baseline="0" dirty="0" smtClean="0">
                <a:ln>
                  <a:noFill/>
                </a:ln>
                <a:solidFill>
                  <a:srgbClr val="FF0000"/>
                </a:solidFill>
                <a:effectLst/>
                <a:ea typeface="Calibri" pitchFamily="34" charset="0"/>
                <a:cs typeface="Times New Roman" pitchFamily="18" charset="0"/>
              </a:rPr>
              <a:t>Ничего не ели,</a:t>
            </a:r>
            <a:br>
              <a:rPr kumimoji="0" lang="ru-RU" sz="2200" b="1" i="0" u="none" strike="noStrike" cap="none" normalizeH="0" baseline="0" dirty="0" smtClean="0">
                <a:ln>
                  <a:noFill/>
                </a:ln>
                <a:solidFill>
                  <a:srgbClr val="FF0000"/>
                </a:solidFill>
                <a:effectLst/>
                <a:ea typeface="Calibri" pitchFamily="34" charset="0"/>
                <a:cs typeface="Times New Roman" pitchFamily="18" charset="0"/>
              </a:rPr>
            </a:br>
            <a:r>
              <a:rPr kumimoji="0" lang="ru-RU" sz="2200" b="1" i="0" u="none" strike="noStrike" cap="none" normalizeH="0" baseline="0" dirty="0" smtClean="0">
                <a:ln>
                  <a:noFill/>
                </a:ln>
                <a:solidFill>
                  <a:srgbClr val="FF0000"/>
                </a:solidFill>
                <a:effectLst/>
                <a:ea typeface="Calibri" pitchFamily="34" charset="0"/>
                <a:cs typeface="Times New Roman" pitchFamily="18" charset="0"/>
              </a:rPr>
              <a:t>Делали вот так...»</a:t>
            </a:r>
            <a:r>
              <a:rPr kumimoji="0" lang="ru-RU" sz="2200" b="0" i="0" u="none" strike="noStrike" cap="none" normalizeH="0" baseline="0" dirty="0" smtClean="0">
                <a:ln>
                  <a:noFill/>
                </a:ln>
                <a:solidFill>
                  <a:schemeClr val="tx1"/>
                </a:solidFill>
                <a:effectLst/>
                <a:ea typeface="Calibri" pitchFamily="34" charset="0"/>
                <a:cs typeface="Times New Roman" pitchFamily="18" charset="0"/>
              </a:rPr>
              <a:t/>
            </a:r>
            <a:br>
              <a:rPr kumimoji="0" lang="ru-RU" sz="2200" b="0" i="0" u="none" strike="noStrike" cap="none" normalizeH="0" baseline="0" dirty="0" smtClean="0">
                <a:ln>
                  <a:noFill/>
                </a:ln>
                <a:solidFill>
                  <a:schemeClr val="tx1"/>
                </a:solidFill>
                <a:effectLst/>
                <a:ea typeface="Calibri" pitchFamily="34" charset="0"/>
                <a:cs typeface="Times New Roman" pitchFamily="18" charset="0"/>
              </a:rPr>
            </a:br>
            <a:r>
              <a:rPr kumimoji="0" lang="ru-RU" sz="2200" b="0" i="0" u="none" strike="noStrike" cap="none" normalizeH="0" baseline="0" dirty="0" smtClean="0">
                <a:ln>
                  <a:noFill/>
                </a:ln>
                <a:solidFill>
                  <a:schemeClr val="tx1"/>
                </a:solidFill>
                <a:effectLst/>
                <a:ea typeface="Calibri" pitchFamily="34" charset="0"/>
                <a:cs typeface="Times New Roman" pitchFamily="18" charset="0"/>
              </a:rPr>
              <a:t>(воспроизводят действия, показанные Ведущим)</a:t>
            </a:r>
            <a:endParaRPr kumimoji="0" lang="ru-RU" sz="2200" b="0" i="0" u="none" strike="noStrike" cap="none" normalizeH="0" baseline="0" dirty="0" smtClean="0">
              <a:ln>
                <a:noFill/>
              </a:ln>
              <a:solidFill>
                <a:schemeClr val="tx1"/>
              </a:solidFill>
              <a:effectLst/>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ocuments\ГРУППА№ 5 2021-2022 г\КОНКУРС\Игры\Бабка - Ёжка.jp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ГРУППА№ 5 2021-2022 г\КОНКУРС\Игры\РАМКА.jpg"/>
          <p:cNvPicPr>
            <a:picLocks noChangeAspect="1" noChangeArrowheads="1"/>
          </p:cNvPicPr>
          <p:nvPr/>
        </p:nvPicPr>
        <p:blipFill>
          <a:blip r:embed="rId2" cstate="print"/>
          <a:srcRect/>
          <a:stretch>
            <a:fillRect/>
          </a:stretch>
        </p:blipFill>
        <p:spPr bwMode="auto">
          <a:xfrm>
            <a:off x="0" y="-88502"/>
            <a:ext cx="6792883" cy="9232502"/>
          </a:xfrm>
          <a:prstGeom prst="rect">
            <a:avLst/>
          </a:prstGeom>
          <a:noFill/>
        </p:spPr>
      </p:pic>
      <p:sp>
        <p:nvSpPr>
          <p:cNvPr id="2051" name="Rectangle 3"/>
          <p:cNvSpPr>
            <a:spLocks noChangeArrowheads="1"/>
          </p:cNvSpPr>
          <p:nvPr/>
        </p:nvSpPr>
        <p:spPr bwMode="auto">
          <a:xfrm>
            <a:off x="908720" y="107626"/>
            <a:ext cx="5184576" cy="84638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2000" b="1" i="0" u="none" strike="noStrike" cap="none" normalizeH="0" baseline="0" dirty="0" smtClean="0">
                <a:ln>
                  <a:noFill/>
                </a:ln>
                <a:solidFill>
                  <a:schemeClr val="tx1"/>
                </a:solidFill>
                <a:effectLst/>
                <a:ea typeface="Calibri" pitchFamily="34" charset="0"/>
                <a:cs typeface="Arial" pitchFamily="34" charset="0"/>
              </a:rPr>
              <a:t>                       </a:t>
            </a:r>
            <a:r>
              <a:rPr kumimoji="0" lang="ru-RU" sz="2400" b="1" i="0" u="none" strike="noStrike" cap="none" normalizeH="0" baseline="0" dirty="0" smtClean="0">
                <a:ln>
                  <a:noFill/>
                </a:ln>
                <a:solidFill>
                  <a:srgbClr val="00B050"/>
                </a:solidFill>
                <a:effectLst/>
                <a:ea typeface="Calibri" pitchFamily="34" charset="0"/>
                <a:cs typeface="Arial" pitchFamily="34" charset="0"/>
              </a:rPr>
              <a:t>«КТО</a:t>
            </a:r>
            <a:r>
              <a:rPr kumimoji="0" lang="ru-RU" sz="2400" b="1" i="0" u="none" strike="noStrike" cap="none" normalizeH="0" dirty="0" smtClean="0">
                <a:ln>
                  <a:noFill/>
                </a:ln>
                <a:solidFill>
                  <a:srgbClr val="00B050"/>
                </a:solidFill>
                <a:effectLst/>
                <a:ea typeface="Calibri" pitchFamily="34" charset="0"/>
                <a:cs typeface="Arial" pitchFamily="34" charset="0"/>
              </a:rPr>
              <a:t> У НАС ХОРОШИЙ</a:t>
            </a:r>
            <a:r>
              <a:rPr kumimoji="0" lang="ru-RU" sz="2400" b="1" i="0" u="none" strike="noStrike" cap="none" normalizeH="0" baseline="0" dirty="0" smtClean="0">
                <a:ln>
                  <a:noFill/>
                </a:ln>
                <a:solidFill>
                  <a:srgbClr val="00B050"/>
                </a:solidFill>
                <a:effectLst/>
                <a:ea typeface="Calibri" pitchFamily="34" charset="0"/>
                <a:cs typeface="Arial" pitchFamily="34" charset="0"/>
              </a:rPr>
              <a:t>?»</a:t>
            </a:r>
            <a:r>
              <a:rPr kumimoji="0" lang="ru-RU" sz="2000" b="1" i="0" u="none" strike="noStrike" cap="none" normalizeH="0" baseline="0" dirty="0" smtClean="0">
                <a:ln>
                  <a:noFill/>
                </a:ln>
                <a:solidFill>
                  <a:schemeClr val="tx1"/>
                </a:solidFill>
                <a:effectLst/>
                <a:ea typeface="Calibri" pitchFamily="34" charset="0"/>
                <a:cs typeface="Times New Roman" pitchFamily="18" charset="0"/>
              </a:rPr>
              <a:t/>
            </a:r>
            <a:br>
              <a:rPr kumimoji="0" lang="ru-RU" sz="2000" b="1" i="0" u="none" strike="noStrike" cap="none" normalizeH="0" baseline="0" dirty="0" smtClean="0">
                <a:ln>
                  <a:noFill/>
                </a:ln>
                <a:solidFill>
                  <a:schemeClr val="tx1"/>
                </a:solidFill>
                <a:effectLst/>
                <a:ea typeface="Calibri" pitchFamily="34" charset="0"/>
                <a:cs typeface="Times New Roman" pitchFamily="18" charset="0"/>
              </a:rPr>
            </a:br>
            <a:r>
              <a:rPr kumimoji="0" lang="ru-RU" sz="2000" b="1" i="0" u="none" strike="noStrike" cap="none" normalizeH="0" baseline="0" dirty="0" smtClean="0">
                <a:ln>
                  <a:noFill/>
                </a:ln>
                <a:solidFill>
                  <a:schemeClr val="tx1"/>
                </a:solidFill>
                <a:effectLst/>
                <a:ea typeface="Calibri" pitchFamily="34" charset="0"/>
                <a:cs typeface="Arial" pitchFamily="34" charset="0"/>
              </a:rPr>
              <a:t>Цель</a:t>
            </a:r>
            <a:r>
              <a:rPr kumimoji="0" lang="ru-RU" sz="2000" b="0" i="0" u="none" strike="noStrike" cap="none" normalizeH="0" baseline="0" dirty="0" smtClean="0">
                <a:ln>
                  <a:noFill/>
                </a:ln>
                <a:solidFill>
                  <a:schemeClr val="tx1"/>
                </a:solidFill>
                <a:effectLst/>
                <a:ea typeface="Calibri" pitchFamily="34" charset="0"/>
                <a:cs typeface="Arial" pitchFamily="34" charset="0"/>
              </a:rPr>
              <a:t>: закреплять спокойный шаг, умение двигаться галопом по кругу, использовать</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ea typeface="Calibri" pitchFamily="34" charset="0"/>
                <a:cs typeface="Arial" pitchFamily="34" charset="0"/>
              </a:rPr>
              <a:t>знакомые плясовые движения.</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a:r>
            <a:br>
              <a:rPr kumimoji="0" lang="ru-RU" sz="2000" b="0" i="0" u="none" strike="noStrike" cap="none" normalizeH="0" baseline="0" dirty="0" smtClean="0">
                <a:ln>
                  <a:noFill/>
                </a:ln>
                <a:solidFill>
                  <a:schemeClr val="tx1"/>
                </a:solidFill>
                <a:effectLst/>
                <a:ea typeface="Calibri" pitchFamily="34" charset="0"/>
                <a:cs typeface="Times New Roman" pitchFamily="18" charset="0"/>
              </a:rPr>
            </a:br>
            <a:r>
              <a:rPr kumimoji="0" lang="ru-RU" sz="2000" b="1" i="1" u="none" strike="noStrike" cap="none" normalizeH="0" baseline="0" dirty="0" smtClean="0">
                <a:ln>
                  <a:noFill/>
                </a:ln>
                <a:solidFill>
                  <a:schemeClr val="tx1"/>
                </a:solidFill>
                <a:effectLst/>
                <a:ea typeface="Calibri" pitchFamily="34" charset="0"/>
                <a:cs typeface="Arial" pitchFamily="34" charset="0"/>
              </a:rPr>
              <a:t>Ход игры:</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a:r>
            <a:br>
              <a:rPr kumimoji="0" lang="ru-RU" sz="2000" b="0" i="0" u="none" strike="noStrike" cap="none" normalizeH="0" baseline="0" dirty="0" smtClean="0">
                <a:ln>
                  <a:noFill/>
                </a:ln>
                <a:solidFill>
                  <a:schemeClr val="tx1"/>
                </a:solidFill>
                <a:effectLst/>
                <a:ea typeface="Calibri" pitchFamily="34" charset="0"/>
                <a:cs typeface="Times New Roman" pitchFamily="18" charset="0"/>
              </a:rPr>
            </a:br>
            <a:r>
              <a:rPr kumimoji="0" lang="ru-RU" sz="2000" b="0" i="0" u="none" strike="noStrike" cap="none" normalizeH="0" baseline="0" dirty="0" smtClean="0">
                <a:ln>
                  <a:noFill/>
                </a:ln>
                <a:solidFill>
                  <a:schemeClr val="tx1"/>
                </a:solidFill>
                <a:effectLst/>
                <a:ea typeface="Calibri" pitchFamily="34" charset="0"/>
                <a:cs typeface="Arial" pitchFamily="34" charset="0"/>
              </a:rPr>
              <a:t>Дети стоят в кругу. В центре «Ванечка». Дети идут по кругу и поют народную песню:</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a:r>
            <a:br>
              <a:rPr kumimoji="0" lang="ru-RU" sz="2000" b="0" i="0" u="none" strike="noStrike" cap="none" normalizeH="0" baseline="0" dirty="0" smtClean="0">
                <a:ln>
                  <a:noFill/>
                </a:ln>
                <a:solidFill>
                  <a:schemeClr val="tx1"/>
                </a:solidFill>
                <a:effectLst/>
                <a:ea typeface="Calibri" pitchFamily="34" charset="0"/>
                <a:cs typeface="Times New Roman" pitchFamily="18" charset="0"/>
              </a:rPr>
            </a:br>
            <a:r>
              <a:rPr kumimoji="0" lang="ru-RU" sz="2000" b="1" i="0" u="none" strike="noStrike" cap="none" normalizeH="0" baseline="0" dirty="0" smtClean="0">
                <a:ln>
                  <a:noFill/>
                </a:ln>
                <a:solidFill>
                  <a:srgbClr val="FF0000"/>
                </a:solidFill>
                <a:effectLst/>
                <a:ea typeface="Calibri" pitchFamily="34" charset="0"/>
                <a:cs typeface="Arial" pitchFamily="34" charset="0"/>
              </a:rPr>
              <a:t>Кто у нас хороший</a:t>
            </a:r>
            <a:r>
              <a:rPr kumimoji="0" lang="ru-RU" sz="2000" b="0" i="0" u="none" strike="noStrike" cap="none" normalizeH="0" baseline="0" dirty="0" smtClean="0">
                <a:ln>
                  <a:noFill/>
                </a:ln>
                <a:solidFill>
                  <a:srgbClr val="FF0000"/>
                </a:solidFill>
                <a:effectLst/>
                <a:ea typeface="Calibri" pitchFamily="34" charset="0"/>
                <a:cs typeface="Arial" pitchFamily="34" charset="0"/>
              </a:rPr>
              <a:t>?</a:t>
            </a:r>
            <a:r>
              <a:rPr kumimoji="0" lang="ru-RU" sz="2000" b="0" i="0" u="none" strike="noStrike" cap="none" normalizeH="0" baseline="0" dirty="0" smtClean="0">
                <a:ln>
                  <a:noFill/>
                </a:ln>
                <a:solidFill>
                  <a:srgbClr val="00B050"/>
                </a:solidFill>
                <a:effectLst/>
                <a:ea typeface="Calibri" pitchFamily="34" charset="0"/>
                <a:cs typeface="Arial" pitchFamily="34" charset="0"/>
              </a:rPr>
              <a:t>  </a:t>
            </a:r>
            <a:r>
              <a:rPr kumimoji="0" lang="ru-RU" sz="2000" b="0" i="0" u="none" strike="noStrike" cap="none" normalizeH="0" baseline="0" dirty="0" smtClean="0">
                <a:ln>
                  <a:noFill/>
                </a:ln>
                <a:solidFill>
                  <a:schemeClr val="tx1"/>
                </a:solidFill>
                <a:effectLst/>
                <a:ea typeface="Calibri" pitchFamily="34" charset="0"/>
                <a:cs typeface="Arial" pitchFamily="34" charset="0"/>
              </a:rPr>
              <a:t>     Ванечка выполняет </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a:r>
            <a:br>
              <a:rPr kumimoji="0" lang="ru-RU" sz="2000" b="0" i="0" u="none" strike="noStrike" cap="none" normalizeH="0" baseline="0" dirty="0" smtClean="0">
                <a:ln>
                  <a:noFill/>
                </a:ln>
                <a:solidFill>
                  <a:schemeClr val="tx1"/>
                </a:solidFill>
                <a:effectLst/>
                <a:ea typeface="Calibri" pitchFamily="34" charset="0"/>
                <a:cs typeface="Times New Roman" pitchFamily="18" charset="0"/>
              </a:rPr>
            </a:br>
            <a:r>
              <a:rPr kumimoji="0" lang="ru-RU" sz="2000" b="1" i="0" u="none" strike="noStrike" cap="none" normalizeH="0" baseline="0" dirty="0" smtClean="0">
                <a:ln>
                  <a:noFill/>
                </a:ln>
                <a:solidFill>
                  <a:srgbClr val="FF0000"/>
                </a:solidFill>
                <a:effectLst/>
                <a:ea typeface="Calibri" pitchFamily="34" charset="0"/>
                <a:cs typeface="Arial" pitchFamily="34" charset="0"/>
              </a:rPr>
              <a:t>Кто у нас пригожий?     </a:t>
            </a:r>
            <a:r>
              <a:rPr lang="ru-RU" sz="2000" dirty="0" smtClean="0">
                <a:ea typeface="Calibri" pitchFamily="34" charset="0"/>
                <a:cs typeface="Arial" pitchFamily="34" charset="0"/>
              </a:rPr>
              <a:t>пружинку с</a:t>
            </a:r>
            <a:r>
              <a:rPr lang="ru-RU" sz="2000" dirty="0" smtClean="0">
                <a:ea typeface="Calibri" pitchFamily="34" charset="0"/>
                <a:cs typeface="Times New Roman" pitchFamily="18" charset="0"/>
              </a:rPr>
              <a:t> поворотом</a:t>
            </a:r>
            <a:r>
              <a:rPr kumimoji="0" lang="ru-RU" sz="2000" i="0" u="none" strike="noStrike" cap="none" normalizeH="0" baseline="0" dirty="0" smtClean="0">
                <a:ln>
                  <a:noFill/>
                </a:ln>
                <a:solidFill>
                  <a:schemeClr val="tx1"/>
                </a:solidFill>
                <a:effectLst/>
                <a:ea typeface="Calibri" pitchFamily="34" charset="0"/>
                <a:cs typeface="Arial" pitchFamily="34" charset="0"/>
              </a:rPr>
              <a:t> </a:t>
            </a:r>
            <a:r>
              <a:rPr kumimoji="0" lang="ru-RU" sz="2000" b="1" i="0" u="none" strike="noStrike" cap="none" normalizeH="0" baseline="0" dirty="0" smtClean="0">
                <a:ln>
                  <a:noFill/>
                </a:ln>
                <a:solidFill>
                  <a:schemeClr val="tx1"/>
                </a:solidFill>
                <a:effectLst/>
                <a:ea typeface="Calibri" pitchFamily="34" charset="0"/>
                <a:cs typeface="Times New Roman" pitchFamily="18" charset="0"/>
              </a:rPr>
              <a:t/>
            </a:r>
            <a:br>
              <a:rPr kumimoji="0" lang="ru-RU" sz="2000" b="1" i="0" u="none" strike="noStrike" cap="none" normalizeH="0" baseline="0" dirty="0" smtClean="0">
                <a:ln>
                  <a:noFill/>
                </a:ln>
                <a:solidFill>
                  <a:schemeClr val="tx1"/>
                </a:solidFill>
                <a:effectLst/>
                <a:ea typeface="Calibri" pitchFamily="34" charset="0"/>
                <a:cs typeface="Times New Roman" pitchFamily="18" charset="0"/>
              </a:rPr>
            </a:br>
            <a:r>
              <a:rPr kumimoji="0" lang="ru-RU" sz="2000" b="1" i="0" u="none" strike="noStrike" cap="none" normalizeH="0" baseline="0" dirty="0" smtClean="0">
                <a:ln>
                  <a:noFill/>
                </a:ln>
                <a:solidFill>
                  <a:srgbClr val="FF0000"/>
                </a:solidFill>
                <a:effectLst/>
                <a:ea typeface="Calibri" pitchFamily="34" charset="0"/>
                <a:cs typeface="Arial" pitchFamily="34" charset="0"/>
              </a:rPr>
              <a:t>Ванечка хороший,</a:t>
            </a:r>
            <a:r>
              <a:rPr kumimoji="0" lang="ru-RU" sz="2000" b="1" i="0" u="none" strike="noStrike" cap="none" normalizeH="0" baseline="0" dirty="0" smtClean="0">
                <a:ln>
                  <a:noFill/>
                </a:ln>
                <a:solidFill>
                  <a:srgbClr val="FF0000"/>
                </a:solidFill>
                <a:effectLst/>
                <a:ea typeface="Calibri" pitchFamily="34" charset="0"/>
                <a:cs typeface="Times New Roman" pitchFamily="18" charset="0"/>
              </a:rPr>
              <a:t/>
            </a:r>
            <a:br>
              <a:rPr kumimoji="0" lang="ru-RU" sz="2000" b="1" i="0" u="none" strike="noStrike" cap="none" normalizeH="0" baseline="0" dirty="0" smtClean="0">
                <a:ln>
                  <a:noFill/>
                </a:ln>
                <a:solidFill>
                  <a:srgbClr val="FF0000"/>
                </a:solidFill>
                <a:effectLst/>
                <a:ea typeface="Calibri" pitchFamily="34" charset="0"/>
                <a:cs typeface="Times New Roman" pitchFamily="18" charset="0"/>
              </a:rPr>
            </a:br>
            <a:r>
              <a:rPr kumimoji="0" lang="ru-RU" sz="2000" b="1" i="0" u="none" strike="noStrike" cap="none" normalizeH="0" baseline="0" dirty="0" smtClean="0">
                <a:ln>
                  <a:noFill/>
                </a:ln>
                <a:solidFill>
                  <a:srgbClr val="FF0000"/>
                </a:solidFill>
                <a:effectLst/>
                <a:ea typeface="Calibri" pitchFamily="34" charset="0"/>
                <a:cs typeface="Arial" pitchFamily="34" charset="0"/>
              </a:rPr>
              <a:t>Ванечка пригожий..</a:t>
            </a:r>
            <a:endParaRPr kumimoji="0" lang="ru-RU" sz="2000" b="1" i="0" u="none" strike="noStrike" cap="none" normalizeH="0" baseline="0" dirty="0" smtClean="0">
              <a:ln>
                <a:noFill/>
              </a:ln>
              <a:solidFill>
                <a:srgbClr val="FF0000"/>
              </a:solidFill>
              <a:effectLst/>
              <a:cs typeface="Arial" pitchFamily="34" charset="0"/>
            </a:endParaRPr>
          </a:p>
          <a:p>
            <a:pPr lvl="0" eaLnBrk="0" fontAlgn="base" hangingPunct="0">
              <a:spcBef>
                <a:spcPct val="0"/>
              </a:spcBef>
              <a:spcAft>
                <a:spcPct val="0"/>
              </a:spcAft>
            </a:pPr>
            <a:r>
              <a:rPr kumimoji="0" lang="ru-RU" sz="2000" b="1" i="0" u="none" strike="noStrike" cap="none" normalizeH="0" baseline="0" dirty="0" smtClean="0">
                <a:ln>
                  <a:noFill/>
                </a:ln>
                <a:solidFill>
                  <a:srgbClr val="FF0000"/>
                </a:solidFill>
                <a:effectLst/>
                <a:ea typeface="Calibri" pitchFamily="34" charset="0"/>
                <a:cs typeface="Arial" pitchFamily="34" charset="0"/>
              </a:rPr>
              <a:t>На коня садится –</a:t>
            </a:r>
            <a:r>
              <a:rPr kumimoji="0" lang="ru-RU" sz="20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Машет плеточкой</a:t>
            </a:r>
            <a:r>
              <a:rPr kumimoji="0" lang="ru-RU" sz="2000" b="0" i="0" u="none" strike="noStrike" cap="none" normalizeH="0" dirty="0" smtClean="0">
                <a:ln>
                  <a:noFill/>
                </a:ln>
                <a:solidFill>
                  <a:schemeClr val="tx1"/>
                </a:solidFill>
                <a:effectLst/>
                <a:ea typeface="Calibri" pitchFamily="34" charset="0"/>
                <a:cs typeface="Times New Roman" pitchFamily="18" charset="0"/>
              </a:rPr>
              <a:t> </a:t>
            </a:r>
            <a:r>
              <a:rPr lang="ru-RU" sz="2000" dirty="0" smtClean="0">
                <a:ea typeface="Calibri" pitchFamily="34" charset="0"/>
                <a:cs typeface="Times New Roman" pitchFamily="18" charset="0"/>
              </a:rPr>
              <a:t>ходит. </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a:r>
            <a:br>
              <a:rPr kumimoji="0" lang="ru-RU" sz="2000" b="0" i="0" u="none" strike="noStrike" cap="none" normalizeH="0" baseline="0" dirty="0" smtClean="0">
                <a:ln>
                  <a:noFill/>
                </a:ln>
                <a:solidFill>
                  <a:schemeClr val="tx1"/>
                </a:solidFill>
                <a:effectLst/>
                <a:ea typeface="Calibri" pitchFamily="34" charset="0"/>
                <a:cs typeface="Times New Roman" pitchFamily="18" charset="0"/>
              </a:rPr>
            </a:br>
            <a:r>
              <a:rPr kumimoji="0" lang="ru-RU" sz="2000" b="1" i="0" u="none" strike="noStrike" cap="none" normalizeH="0" baseline="0" dirty="0" smtClean="0">
                <a:ln>
                  <a:noFill/>
                </a:ln>
                <a:solidFill>
                  <a:srgbClr val="FF0000"/>
                </a:solidFill>
                <a:effectLst/>
                <a:ea typeface="Calibri" pitchFamily="34" charset="0"/>
                <a:cs typeface="Arial" pitchFamily="34" charset="0"/>
              </a:rPr>
              <a:t>Конь </a:t>
            </a:r>
            <a:r>
              <a:rPr kumimoji="0" lang="ru-RU" sz="2000" b="1" i="0" u="none" strike="noStrike" cap="none" normalizeH="0" baseline="0" dirty="0" err="1" smtClean="0">
                <a:ln>
                  <a:noFill/>
                </a:ln>
                <a:solidFill>
                  <a:srgbClr val="FF0000"/>
                </a:solidFill>
                <a:effectLst/>
                <a:ea typeface="Calibri" pitchFamily="34" charset="0"/>
                <a:cs typeface="Arial" pitchFamily="34" charset="0"/>
              </a:rPr>
              <a:t>завеселится</a:t>
            </a:r>
            <a:r>
              <a:rPr kumimoji="0" lang="ru-RU" sz="2000" b="0" i="0" u="none" strike="noStrike" cap="none" normalizeH="0" baseline="0" dirty="0" smtClean="0">
                <a:ln>
                  <a:noFill/>
                </a:ln>
                <a:solidFill>
                  <a:srgbClr val="FF0000"/>
                </a:solidFill>
                <a:effectLst/>
                <a:ea typeface="Calibri" pitchFamily="34" charset="0"/>
                <a:cs typeface="Arial" pitchFamily="34" charset="0"/>
              </a:rPr>
              <a:t>.        </a:t>
            </a:r>
            <a:r>
              <a:rPr lang="ru-RU" sz="2000" dirty="0" smtClean="0">
                <a:ea typeface="Calibri" pitchFamily="34" charset="0"/>
                <a:cs typeface="Times New Roman" pitchFamily="18" charset="0"/>
              </a:rPr>
              <a:t>высоко поднимая ноги </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a:r>
            <a:br>
              <a:rPr kumimoji="0" lang="ru-RU" sz="2000" b="0" i="0" u="none" strike="noStrike" cap="none" normalizeH="0" baseline="0" dirty="0" smtClean="0">
                <a:ln>
                  <a:noFill/>
                </a:ln>
                <a:solidFill>
                  <a:schemeClr val="tx1"/>
                </a:solidFill>
                <a:effectLst/>
                <a:ea typeface="Calibri" pitchFamily="34" charset="0"/>
                <a:cs typeface="Times New Roman" pitchFamily="18" charset="0"/>
              </a:rPr>
            </a:br>
            <a:r>
              <a:rPr kumimoji="0" lang="ru-RU" sz="2000" b="1" i="0" u="none" strike="noStrike" cap="none" normalizeH="0" baseline="0" dirty="0" smtClean="0">
                <a:ln>
                  <a:noFill/>
                </a:ln>
                <a:solidFill>
                  <a:srgbClr val="FF0000"/>
                </a:solidFill>
                <a:effectLst/>
                <a:ea typeface="Calibri" pitchFamily="34" charset="0"/>
                <a:cs typeface="Arial" pitchFamily="34" charset="0"/>
              </a:rPr>
              <a:t>Плеточкой помашет –</a:t>
            </a:r>
            <a:r>
              <a:rPr kumimoji="0" lang="ru-RU" sz="2000" b="1" i="0" u="none" strike="noStrike" cap="none" normalizeH="0" baseline="0" dirty="0" smtClean="0">
                <a:ln>
                  <a:noFill/>
                </a:ln>
                <a:solidFill>
                  <a:srgbClr val="FF0000"/>
                </a:solidFill>
                <a:effectLst/>
                <a:ea typeface="Calibri" pitchFamily="34" charset="0"/>
                <a:cs typeface="Times New Roman" pitchFamily="18" charset="0"/>
              </a:rPr>
              <a:t/>
            </a:r>
            <a:br>
              <a:rPr kumimoji="0" lang="ru-RU" sz="2000" b="1" i="0" u="none" strike="noStrike" cap="none" normalizeH="0" baseline="0" dirty="0" smtClean="0">
                <a:ln>
                  <a:noFill/>
                </a:ln>
                <a:solidFill>
                  <a:srgbClr val="FF0000"/>
                </a:solidFill>
                <a:effectLst/>
                <a:ea typeface="Calibri" pitchFamily="34" charset="0"/>
                <a:cs typeface="Times New Roman" pitchFamily="18" charset="0"/>
              </a:rPr>
            </a:br>
            <a:r>
              <a:rPr kumimoji="0" lang="ru-RU" sz="2000" b="1" i="0" u="none" strike="noStrike" cap="none" normalizeH="0" baseline="0" dirty="0" smtClean="0">
                <a:ln>
                  <a:noFill/>
                </a:ln>
                <a:solidFill>
                  <a:srgbClr val="FF0000"/>
                </a:solidFill>
                <a:effectLst/>
                <a:ea typeface="Calibri" pitchFamily="34" charset="0"/>
                <a:cs typeface="Arial" pitchFamily="34" charset="0"/>
              </a:rPr>
              <a:t>Конь под ним запляшет.</a:t>
            </a:r>
            <a:endParaRPr kumimoji="0" lang="ru-RU" sz="2000" b="1" i="0" u="none" strike="noStrike" cap="none" normalizeH="0" baseline="0" dirty="0" smtClean="0">
              <a:ln>
                <a:noFill/>
              </a:ln>
              <a:solidFill>
                <a:srgbClr val="FF0000"/>
              </a:solidFill>
              <a:effectLst/>
              <a:cs typeface="Arial" pitchFamily="34" charset="0"/>
            </a:endParaRPr>
          </a:p>
          <a:p>
            <a:pPr lvl="0" eaLnBrk="0" fontAlgn="base" hangingPunct="0">
              <a:spcBef>
                <a:spcPct val="0"/>
              </a:spcBef>
              <a:spcAft>
                <a:spcPct val="0"/>
              </a:spcAft>
            </a:pPr>
            <a:r>
              <a:rPr kumimoji="0" lang="ru-RU" sz="2000" b="1" i="0" u="none" strike="noStrike" cap="none" normalizeH="0" baseline="0" dirty="0" smtClean="0">
                <a:ln>
                  <a:noFill/>
                </a:ln>
                <a:solidFill>
                  <a:srgbClr val="FF0000"/>
                </a:solidFill>
                <a:effectLst/>
                <a:ea typeface="Calibri" pitchFamily="34" charset="0"/>
                <a:cs typeface="Arial" pitchFamily="34" charset="0"/>
              </a:rPr>
              <a:t>Мимо сада едет</a:t>
            </a:r>
            <a:r>
              <a:rPr kumimoji="0" lang="ru-RU" sz="2000" b="1" i="0" u="none" strike="noStrike" cap="none" normalizeH="0" baseline="0" dirty="0" smtClean="0">
                <a:ln>
                  <a:noFill/>
                </a:ln>
                <a:solidFill>
                  <a:srgbClr val="00B050"/>
                </a:solidFill>
                <a:effectLst/>
                <a:ea typeface="Calibri" pitchFamily="34" charset="0"/>
                <a:cs typeface="Arial" pitchFamily="34" charset="0"/>
              </a:rPr>
              <a:t> –</a:t>
            </a:r>
            <a:r>
              <a:rPr kumimoji="0" lang="ru-RU" sz="2000" b="0" i="0" u="none" strike="noStrike" cap="none" normalizeH="0" baseline="0" dirty="0" smtClean="0">
                <a:ln>
                  <a:noFill/>
                </a:ln>
                <a:solidFill>
                  <a:srgbClr val="00B050"/>
                </a:solidFill>
                <a:effectLst/>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Двигается по кругу </a:t>
            </a:r>
            <a:br>
              <a:rPr kumimoji="0" lang="ru-RU" sz="2000" b="0" i="0" u="none" strike="noStrike" cap="none" normalizeH="0" baseline="0" dirty="0" smtClean="0">
                <a:ln>
                  <a:noFill/>
                </a:ln>
                <a:solidFill>
                  <a:schemeClr val="tx1"/>
                </a:solidFill>
                <a:effectLst/>
                <a:ea typeface="Calibri" pitchFamily="34" charset="0"/>
                <a:cs typeface="Times New Roman" pitchFamily="18" charset="0"/>
              </a:rPr>
            </a:br>
            <a:r>
              <a:rPr kumimoji="0" lang="ru-RU" sz="2000" b="1" i="0" u="none" strike="noStrike" cap="none" normalizeH="0" baseline="0" dirty="0" smtClean="0">
                <a:ln>
                  <a:noFill/>
                </a:ln>
                <a:solidFill>
                  <a:srgbClr val="FF0000"/>
                </a:solidFill>
                <a:effectLst/>
                <a:ea typeface="Calibri" pitchFamily="34" charset="0"/>
                <a:cs typeface="Arial" pitchFamily="34" charset="0"/>
              </a:rPr>
              <a:t>Садик зеленеет,                    </a:t>
            </a:r>
            <a:r>
              <a:rPr lang="ru-RU" sz="2000" dirty="0" smtClean="0">
                <a:solidFill>
                  <a:srgbClr val="FF0000"/>
                </a:solidFill>
                <a:ea typeface="Calibri" pitchFamily="34" charset="0"/>
                <a:cs typeface="Times New Roman" pitchFamily="18" charset="0"/>
              </a:rPr>
              <a:t>галопом</a:t>
            </a:r>
            <a:r>
              <a:rPr lang="ru-RU" sz="2000" b="1" dirty="0" smtClean="0">
                <a:solidFill>
                  <a:srgbClr val="FF0000"/>
                </a:solidFill>
                <a:ea typeface="Calibri" pitchFamily="34" charset="0"/>
                <a:cs typeface="Times New Roman" pitchFamily="18" charset="0"/>
              </a:rPr>
              <a:t>.</a:t>
            </a:r>
            <a:r>
              <a:rPr kumimoji="0" lang="ru-RU" sz="2000" b="1" i="0" u="none" strike="noStrike" cap="none" normalizeH="0" baseline="0" dirty="0" smtClean="0">
                <a:ln>
                  <a:noFill/>
                </a:ln>
                <a:solidFill>
                  <a:srgbClr val="FF0000"/>
                </a:solidFill>
                <a:effectLst/>
                <a:ea typeface="Calibri" pitchFamily="34" charset="0"/>
                <a:cs typeface="Arial" pitchFamily="34" charset="0"/>
              </a:rPr>
              <a:t>    </a:t>
            </a:r>
            <a:r>
              <a:rPr kumimoji="0" lang="ru-RU" sz="2000" b="1" i="0" u="none" strike="noStrike" cap="none" normalizeH="0" baseline="0" dirty="0" smtClean="0">
                <a:ln>
                  <a:noFill/>
                </a:ln>
                <a:solidFill>
                  <a:srgbClr val="FF0000"/>
                </a:solidFill>
                <a:effectLst/>
                <a:ea typeface="Calibri" pitchFamily="34" charset="0"/>
                <a:cs typeface="Times New Roman" pitchFamily="18" charset="0"/>
              </a:rPr>
              <a:t/>
            </a:r>
            <a:br>
              <a:rPr kumimoji="0" lang="ru-RU" sz="2000" b="1" i="0" u="none" strike="noStrike" cap="none" normalizeH="0" baseline="0" dirty="0" smtClean="0">
                <a:ln>
                  <a:noFill/>
                </a:ln>
                <a:solidFill>
                  <a:srgbClr val="FF0000"/>
                </a:solidFill>
                <a:effectLst/>
                <a:ea typeface="Calibri" pitchFamily="34" charset="0"/>
                <a:cs typeface="Times New Roman" pitchFamily="18" charset="0"/>
              </a:rPr>
            </a:br>
            <a:r>
              <a:rPr kumimoji="0" lang="ru-RU" sz="2000" b="1" i="0" u="none" strike="noStrike" cap="none" normalizeH="0" baseline="0" dirty="0" smtClean="0">
                <a:ln>
                  <a:noFill/>
                </a:ln>
                <a:solidFill>
                  <a:srgbClr val="FF0000"/>
                </a:solidFill>
                <a:effectLst/>
                <a:ea typeface="Calibri" pitchFamily="34" charset="0"/>
                <a:cs typeface="Arial" pitchFamily="34" charset="0"/>
              </a:rPr>
              <a:t>Цветы расцветают,</a:t>
            </a:r>
            <a:r>
              <a:rPr kumimoji="0" lang="ru-RU" sz="2000" b="1" i="0" u="none" strike="noStrike" cap="none" normalizeH="0" baseline="0" dirty="0" smtClean="0">
                <a:ln>
                  <a:noFill/>
                </a:ln>
                <a:solidFill>
                  <a:srgbClr val="FF0000"/>
                </a:solidFill>
                <a:effectLst/>
                <a:ea typeface="Calibri" pitchFamily="34" charset="0"/>
                <a:cs typeface="Times New Roman" pitchFamily="18" charset="0"/>
              </a:rPr>
              <a:t/>
            </a:r>
            <a:br>
              <a:rPr kumimoji="0" lang="ru-RU" sz="2000" b="1" i="0" u="none" strike="noStrike" cap="none" normalizeH="0" baseline="0" dirty="0" smtClean="0">
                <a:ln>
                  <a:noFill/>
                </a:ln>
                <a:solidFill>
                  <a:srgbClr val="FF0000"/>
                </a:solidFill>
                <a:effectLst/>
                <a:ea typeface="Calibri" pitchFamily="34" charset="0"/>
                <a:cs typeface="Times New Roman" pitchFamily="18" charset="0"/>
              </a:rPr>
            </a:br>
            <a:r>
              <a:rPr kumimoji="0" lang="ru-RU" sz="2000" b="1" i="0" u="none" strike="noStrike" cap="none" normalizeH="0" baseline="0" dirty="0" smtClean="0">
                <a:ln>
                  <a:noFill/>
                </a:ln>
                <a:solidFill>
                  <a:srgbClr val="FF0000"/>
                </a:solidFill>
                <a:effectLst/>
                <a:ea typeface="Calibri" pitchFamily="34" charset="0"/>
                <a:cs typeface="Arial" pitchFamily="34" charset="0"/>
              </a:rPr>
              <a:t>Пташки распевают.</a:t>
            </a:r>
            <a:endParaRPr kumimoji="0" lang="ru-RU" sz="2000" b="1" i="0" u="none" strike="noStrike" cap="none" normalizeH="0" baseline="0" dirty="0" smtClean="0">
              <a:ln>
                <a:noFill/>
              </a:ln>
              <a:solidFill>
                <a:srgbClr val="FF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ea typeface="Calibri" pitchFamily="34" charset="0"/>
                <a:cs typeface="Arial" pitchFamily="34" charset="0"/>
              </a:rPr>
              <a:t>К дому подъезжает,</a:t>
            </a:r>
            <a:r>
              <a:rPr kumimoji="0" lang="ru-RU" sz="2000" b="1" i="0" u="none" strike="noStrike" cap="none" normalizeH="0" baseline="0" dirty="0" smtClean="0">
                <a:ln>
                  <a:noFill/>
                </a:ln>
                <a:solidFill>
                  <a:srgbClr val="FF0000"/>
                </a:solidFill>
                <a:effectLst/>
                <a:ea typeface="Calibri" pitchFamily="34" charset="0"/>
                <a:cs typeface="Times New Roman" pitchFamily="18" charset="0"/>
              </a:rPr>
              <a:t/>
            </a:r>
            <a:br>
              <a:rPr kumimoji="0" lang="ru-RU" sz="2000" b="1" i="0" u="none" strike="noStrike" cap="none" normalizeH="0" baseline="0" dirty="0" smtClean="0">
                <a:ln>
                  <a:noFill/>
                </a:ln>
                <a:solidFill>
                  <a:srgbClr val="FF0000"/>
                </a:solidFill>
                <a:effectLst/>
                <a:ea typeface="Calibri" pitchFamily="34" charset="0"/>
                <a:cs typeface="Times New Roman" pitchFamily="18" charset="0"/>
              </a:rPr>
            </a:br>
            <a:r>
              <a:rPr kumimoji="0" lang="ru-RU" sz="2000" b="1" i="0" u="none" strike="noStrike" cap="none" normalizeH="0" baseline="0" dirty="0" smtClean="0">
                <a:ln>
                  <a:noFill/>
                </a:ln>
                <a:solidFill>
                  <a:srgbClr val="FF0000"/>
                </a:solidFill>
                <a:effectLst/>
                <a:ea typeface="Calibri" pitchFamily="34" charset="0"/>
                <a:cs typeface="Arial" pitchFamily="34" charset="0"/>
              </a:rPr>
              <a:t>Со коня слезает</a:t>
            </a:r>
            <a:r>
              <a:rPr kumimoji="0" lang="ru-RU" sz="2000" b="0" i="0" u="none" strike="noStrike" cap="none" normalizeH="0" baseline="0" dirty="0" smtClean="0">
                <a:ln>
                  <a:noFill/>
                </a:ln>
                <a:solidFill>
                  <a:srgbClr val="FF0000"/>
                </a:solidFill>
                <a:effectLst/>
                <a:ea typeface="Calibri" pitchFamily="34" charset="0"/>
                <a:cs typeface="Arial" pitchFamily="34" charset="0"/>
              </a:rPr>
              <a:t>,  </a:t>
            </a:r>
            <a:r>
              <a:rPr kumimoji="0" lang="ru-RU" sz="2000" b="0" i="0" u="none" strike="noStrike" cap="none" normalizeH="0" baseline="0" dirty="0" smtClean="0">
                <a:ln>
                  <a:noFill/>
                </a:ln>
                <a:solidFill>
                  <a:schemeClr val="tx1"/>
                </a:solidFill>
                <a:effectLst/>
                <a:ea typeface="Calibri" pitchFamily="34" charset="0"/>
                <a:cs typeface="Arial" pitchFamily="34" charset="0"/>
              </a:rPr>
              <a:t>          Выбирает дев</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очку</a:t>
            </a:r>
            <a:br>
              <a:rPr kumimoji="0" lang="ru-RU" sz="2000" b="0" i="0" u="none" strike="noStrike" cap="none" normalizeH="0" baseline="0" dirty="0" smtClean="0">
                <a:ln>
                  <a:noFill/>
                </a:ln>
                <a:solidFill>
                  <a:schemeClr val="tx1"/>
                </a:solidFill>
                <a:effectLst/>
                <a:ea typeface="Calibri" pitchFamily="34" charset="0"/>
                <a:cs typeface="Times New Roman" pitchFamily="18" charset="0"/>
              </a:rPr>
            </a:br>
            <a:r>
              <a:rPr kumimoji="0" lang="ru-RU" sz="2000" b="1" i="0" u="none" strike="noStrike" cap="none" normalizeH="0" baseline="0" dirty="0" smtClean="0">
                <a:ln>
                  <a:noFill/>
                </a:ln>
                <a:solidFill>
                  <a:srgbClr val="FF0000"/>
                </a:solidFill>
                <a:effectLst/>
                <a:ea typeface="Calibri" pitchFamily="34" charset="0"/>
                <a:cs typeface="Arial" pitchFamily="34" charset="0"/>
              </a:rPr>
              <a:t>Со коня слезает –</a:t>
            </a:r>
            <a:r>
              <a:rPr kumimoji="0" lang="ru-RU" sz="2000" b="1" i="0" u="none" strike="noStrike" cap="none" normalizeH="0" baseline="0" dirty="0" smtClean="0">
                <a:ln>
                  <a:noFill/>
                </a:ln>
                <a:solidFill>
                  <a:srgbClr val="FF0000"/>
                </a:solidFill>
                <a:effectLst/>
                <a:ea typeface="Calibri" pitchFamily="34" charset="0"/>
                <a:cs typeface="Times New Roman" pitchFamily="18" charset="0"/>
              </a:rPr>
              <a:t/>
            </a:r>
            <a:br>
              <a:rPr kumimoji="0" lang="ru-RU" sz="2000" b="1" i="0" u="none" strike="noStrike" cap="none" normalizeH="0" baseline="0" dirty="0" smtClean="0">
                <a:ln>
                  <a:noFill/>
                </a:ln>
                <a:solidFill>
                  <a:srgbClr val="FF0000"/>
                </a:solidFill>
                <a:effectLst/>
                <a:ea typeface="Calibri" pitchFamily="34" charset="0"/>
                <a:cs typeface="Times New Roman" pitchFamily="18" charset="0"/>
              </a:rPr>
            </a:br>
            <a:r>
              <a:rPr kumimoji="0" lang="ru-RU" sz="2000" b="1" i="0" u="none" strike="noStrike" cap="none" normalizeH="0" baseline="0" dirty="0" smtClean="0">
                <a:ln>
                  <a:noFill/>
                </a:ln>
                <a:solidFill>
                  <a:srgbClr val="FF0000"/>
                </a:solidFill>
                <a:effectLst/>
                <a:ea typeface="Calibri" pitchFamily="34" charset="0"/>
                <a:cs typeface="Arial" pitchFamily="34" charset="0"/>
              </a:rPr>
              <a:t>Олечка встречает</a:t>
            </a:r>
            <a:r>
              <a:rPr kumimoji="0" lang="ru-RU" sz="2000" b="0" i="0" u="none" strike="noStrike" cap="none" normalizeH="0" baseline="0" dirty="0" smtClean="0">
                <a:ln>
                  <a:noFill/>
                </a:ln>
                <a:solidFill>
                  <a:srgbClr val="FF0000"/>
                </a:solidFill>
                <a:effectLst/>
                <a:ea typeface="Calibri" pitchFamily="34" charset="0"/>
                <a:cs typeface="Arial" pitchFamily="34" charset="0"/>
              </a:rPr>
              <a:t>.</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a:r>
            <a:br>
              <a:rPr kumimoji="0" lang="ru-RU" sz="2000" b="0" i="0" u="none" strike="noStrike" cap="none" normalizeH="0" baseline="0" dirty="0" smtClean="0">
                <a:ln>
                  <a:noFill/>
                </a:ln>
                <a:solidFill>
                  <a:schemeClr val="tx1"/>
                </a:solidFill>
                <a:effectLst/>
                <a:ea typeface="Calibri" pitchFamily="34" charset="0"/>
                <a:cs typeface="Times New Roman" pitchFamily="18" charset="0"/>
              </a:rPr>
            </a:br>
            <a:r>
              <a:rPr kumimoji="0" lang="ru-RU" sz="2000" b="0" i="0" u="none" strike="noStrike" cap="none" normalizeH="0" baseline="0" dirty="0" smtClean="0">
                <a:ln>
                  <a:noFill/>
                </a:ln>
                <a:solidFill>
                  <a:schemeClr val="tx1"/>
                </a:solidFill>
                <a:effectLst/>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ea typeface="Calibri" pitchFamily="34" charset="0"/>
                <a:cs typeface="Arial" pitchFamily="34" charset="0"/>
              </a:rPr>
              <a:t>Пляшут Ванечка с девочкой.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ea typeface="Calibri" pitchFamily="34" charset="0"/>
                <a:cs typeface="Arial" pitchFamily="34" charset="0"/>
              </a:rPr>
              <a:t>             Остальные дети хлопают в ладоши.</a:t>
            </a:r>
            <a:endParaRPr kumimoji="0" lang="ru-RU"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cuments\ГРУППА№ 5 2021-2022 г\КОНКУРС\Игры\РАМКА.jpg"/>
          <p:cNvPicPr>
            <a:picLocks noChangeAspect="1" noChangeArrowheads="1"/>
          </p:cNvPicPr>
          <p:nvPr/>
        </p:nvPicPr>
        <p:blipFill>
          <a:blip r:embed="rId2" cstate="print"/>
          <a:srcRect/>
          <a:stretch>
            <a:fillRect/>
          </a:stretch>
        </p:blipFill>
        <p:spPr bwMode="auto">
          <a:xfrm>
            <a:off x="0" y="0"/>
            <a:ext cx="6858000" cy="9232503"/>
          </a:xfrm>
          <a:prstGeom prst="rect">
            <a:avLst/>
          </a:prstGeom>
          <a:noFill/>
        </p:spPr>
      </p:pic>
      <p:sp>
        <p:nvSpPr>
          <p:cNvPr id="1027" name="Rectangle 3"/>
          <p:cNvSpPr>
            <a:spLocks noChangeArrowheads="1"/>
          </p:cNvSpPr>
          <p:nvPr/>
        </p:nvSpPr>
        <p:spPr bwMode="auto">
          <a:xfrm>
            <a:off x="908720" y="467544"/>
            <a:ext cx="5256584" cy="80785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400" b="1" dirty="0" smtClean="0">
                <a:solidFill>
                  <a:srgbClr val="00B050"/>
                </a:solidFill>
                <a:ea typeface="Calibri" pitchFamily="34" charset="0"/>
                <a:cs typeface="Arial" pitchFamily="34" charset="0"/>
              </a:rPr>
              <a:t>«</a:t>
            </a:r>
            <a:r>
              <a:rPr kumimoji="0" lang="ru-RU" sz="2400" b="1" i="0" u="none" strike="noStrike" cap="none" normalizeH="0" baseline="0" dirty="0" smtClean="0">
                <a:ln>
                  <a:noFill/>
                </a:ln>
                <a:solidFill>
                  <a:srgbClr val="00B050"/>
                </a:solidFill>
                <a:effectLst/>
                <a:ea typeface="Calibri" pitchFamily="34" charset="0"/>
                <a:cs typeface="Arial" pitchFamily="34" charset="0"/>
              </a:rPr>
              <a:t>ХЛОП! ХЛОП! УБЕГАЙ!»</a:t>
            </a:r>
            <a:r>
              <a:rPr kumimoji="0" lang="ru-RU" sz="2400" b="1" i="0" u="none" strike="noStrike" cap="none" normalizeH="0" baseline="0" dirty="0" smtClean="0">
                <a:ln>
                  <a:noFill/>
                </a:ln>
                <a:solidFill>
                  <a:schemeClr val="tx1"/>
                </a:solidFill>
                <a:effectLst/>
                <a:ea typeface="Calibri" pitchFamily="34" charset="0"/>
                <a:cs typeface="Times New Roman" pitchFamily="18" charset="0"/>
              </a:rPr>
              <a:t/>
            </a:r>
            <a:br>
              <a:rPr kumimoji="0" lang="ru-RU" sz="2400" b="1" i="0" u="none" strike="noStrike" cap="none" normalizeH="0" baseline="0" dirty="0" smtClean="0">
                <a:ln>
                  <a:noFill/>
                </a:ln>
                <a:solidFill>
                  <a:schemeClr val="tx1"/>
                </a:solidFill>
                <a:effectLst/>
                <a:ea typeface="Calibri" pitchFamily="34" charset="0"/>
                <a:cs typeface="Times New Roman" pitchFamily="18" charset="0"/>
              </a:rPr>
            </a:br>
            <a:r>
              <a:rPr kumimoji="0" lang="ru-RU" sz="2200" b="1" i="0" u="none" strike="noStrike" cap="none" normalizeH="0" baseline="0" dirty="0" smtClean="0">
                <a:ln>
                  <a:noFill/>
                </a:ln>
                <a:solidFill>
                  <a:srgbClr val="00B050"/>
                </a:solidFill>
                <a:effectLst/>
                <a:ea typeface="Calibri" pitchFamily="34" charset="0"/>
                <a:cs typeface="Arial" pitchFamily="34" charset="0"/>
              </a:rPr>
              <a:t>Цель:</a:t>
            </a:r>
            <a:r>
              <a:rPr kumimoji="0" lang="ru-RU" sz="2200" b="1" i="0" u="none" strike="noStrike" cap="none" normalizeH="0" baseline="0" dirty="0" smtClean="0">
                <a:ln>
                  <a:noFill/>
                </a:ln>
                <a:solidFill>
                  <a:schemeClr val="tx1"/>
                </a:solidFill>
                <a:effectLst/>
                <a:ea typeface="Calibri" pitchFamily="34" charset="0"/>
                <a:cs typeface="Arial" pitchFamily="34" charset="0"/>
              </a:rPr>
              <a:t> </a:t>
            </a:r>
            <a:r>
              <a:rPr kumimoji="0" lang="ru-RU" sz="2200" b="0" i="0" u="none" strike="noStrike" cap="none" normalizeH="0" baseline="0" dirty="0" smtClean="0">
                <a:ln>
                  <a:noFill/>
                </a:ln>
                <a:solidFill>
                  <a:schemeClr val="tx1"/>
                </a:solidFill>
                <a:effectLst/>
                <a:ea typeface="Calibri" pitchFamily="34" charset="0"/>
                <a:cs typeface="Arial" pitchFamily="34" charset="0"/>
              </a:rPr>
              <a:t>Развивать, развивать быстроту, ловкость, глазомер, совершенствовать ориентировку</a:t>
            </a:r>
            <a:r>
              <a:rPr lang="ru-RU" sz="2200" dirty="0" smtClean="0">
                <a:ea typeface="Calibri" pitchFamily="34" charset="0"/>
                <a:cs typeface="Times New Roman" pitchFamily="18" charset="0"/>
              </a:rPr>
              <a:t> </a:t>
            </a:r>
            <a:r>
              <a:rPr kumimoji="0" lang="ru-RU" sz="2200" b="0" i="0" u="none" strike="noStrike" cap="none" normalizeH="0" baseline="0" dirty="0" smtClean="0">
                <a:ln>
                  <a:noFill/>
                </a:ln>
                <a:solidFill>
                  <a:schemeClr val="tx1"/>
                </a:solidFill>
                <a:effectLst/>
                <a:ea typeface="Calibri" pitchFamily="34" charset="0"/>
                <a:cs typeface="Arial" pitchFamily="34" charset="0"/>
              </a:rPr>
              <a:t>в пространстве. Упражнять в беге.</a:t>
            </a:r>
            <a:r>
              <a:rPr kumimoji="0" lang="ru-RU" sz="2200" b="0" i="0" u="none" strike="noStrike" cap="none" normalizeH="0" baseline="0" dirty="0" smtClean="0">
                <a:ln>
                  <a:noFill/>
                </a:ln>
                <a:solidFill>
                  <a:schemeClr val="tx1"/>
                </a:solidFill>
                <a:effectLst/>
                <a:ea typeface="Calibri" pitchFamily="34" charset="0"/>
                <a:cs typeface="Times New Roman" pitchFamily="18" charset="0"/>
              </a:rPr>
              <a:t/>
            </a:r>
            <a:br>
              <a:rPr kumimoji="0" lang="ru-RU" sz="2200" b="0" i="0" u="none" strike="noStrike" cap="none" normalizeH="0" baseline="0" dirty="0" smtClean="0">
                <a:ln>
                  <a:noFill/>
                </a:ln>
                <a:solidFill>
                  <a:schemeClr val="tx1"/>
                </a:solidFill>
                <a:effectLst/>
                <a:ea typeface="Calibri" pitchFamily="34" charset="0"/>
                <a:cs typeface="Times New Roman" pitchFamily="18" charset="0"/>
              </a:rPr>
            </a:br>
            <a:r>
              <a:rPr kumimoji="0" lang="ru-RU" sz="2200" b="0" i="0" u="none" strike="noStrike" cap="none" normalizeH="0" baseline="0" dirty="0" smtClean="0">
                <a:ln>
                  <a:noFill/>
                </a:ln>
                <a:solidFill>
                  <a:schemeClr val="tx1"/>
                </a:solidFill>
                <a:effectLst/>
                <a:ea typeface="Calibri" pitchFamily="34" charset="0"/>
                <a:cs typeface="Arial" pitchFamily="34" charset="0"/>
              </a:rPr>
              <a:t>Описание: Играющие ходят по игровой площадке — собирают на лугу цветы, плетут</a:t>
            </a:r>
            <a:r>
              <a:rPr lang="ru-RU" sz="2200" dirty="0" smtClean="0">
                <a:ea typeface="Calibri" pitchFamily="34" charset="0"/>
                <a:cs typeface="Times New Roman" pitchFamily="18" charset="0"/>
              </a:rPr>
              <a:t> </a:t>
            </a:r>
            <a:r>
              <a:rPr kumimoji="0" lang="ru-RU" sz="2200" b="0" i="0" u="none" strike="noStrike" cap="none" normalizeH="0" baseline="0" dirty="0" smtClean="0">
                <a:ln>
                  <a:noFill/>
                </a:ln>
                <a:solidFill>
                  <a:schemeClr val="tx1"/>
                </a:solidFill>
                <a:effectLst/>
                <a:ea typeface="Calibri" pitchFamily="34" charset="0"/>
                <a:cs typeface="Arial" pitchFamily="34" charset="0"/>
              </a:rPr>
              <a:t>венки, ловят бабочек и т. д. Несколько детей выполняют роль лошадок, которые в стороне</a:t>
            </a:r>
            <a:r>
              <a:rPr lang="ru-RU" sz="2200" dirty="0" smtClean="0">
                <a:ea typeface="Calibri" pitchFamily="34" charset="0"/>
                <a:cs typeface="Times New Roman" pitchFamily="18" charset="0"/>
              </a:rPr>
              <a:t> </a:t>
            </a:r>
            <a:r>
              <a:rPr kumimoji="0" lang="ru-RU" sz="2200" b="0" i="0" u="none" strike="noStrike" cap="none" normalizeH="0" baseline="0" dirty="0" smtClean="0">
                <a:ln>
                  <a:noFill/>
                </a:ln>
                <a:solidFill>
                  <a:schemeClr val="tx1"/>
                </a:solidFill>
                <a:effectLst/>
                <a:ea typeface="Calibri" pitchFamily="34" charset="0"/>
                <a:cs typeface="Arial" pitchFamily="34" charset="0"/>
              </a:rPr>
              <a:t>щиплют травку. После слов ведущего:</a:t>
            </a:r>
            <a:r>
              <a:rPr kumimoji="0" lang="ru-RU" sz="2200" b="0" i="0" u="none" strike="noStrike" cap="none" normalizeH="0" baseline="0" dirty="0" smtClean="0">
                <a:ln>
                  <a:noFill/>
                </a:ln>
                <a:solidFill>
                  <a:schemeClr val="tx1"/>
                </a:solidFill>
                <a:effectLst/>
                <a:ea typeface="Calibri" pitchFamily="34" charset="0"/>
                <a:cs typeface="Times New Roman" pitchFamily="18" charset="0"/>
              </a:rPr>
              <a:t/>
            </a:r>
            <a:br>
              <a:rPr kumimoji="0" lang="ru-RU" sz="2200" b="0" i="0" u="none" strike="noStrike" cap="none" normalizeH="0" baseline="0" dirty="0" smtClean="0">
                <a:ln>
                  <a:noFill/>
                </a:ln>
                <a:solidFill>
                  <a:schemeClr val="tx1"/>
                </a:solidFill>
                <a:effectLst/>
                <a:ea typeface="Calibri" pitchFamily="34" charset="0"/>
                <a:cs typeface="Times New Roman" pitchFamily="18" charset="0"/>
              </a:rPr>
            </a:br>
            <a:r>
              <a:rPr kumimoji="0" lang="ru-RU" sz="2200" b="1" i="0" u="none" strike="noStrike" cap="none" normalizeH="0" baseline="0" dirty="0" smtClean="0">
                <a:ln>
                  <a:noFill/>
                </a:ln>
                <a:solidFill>
                  <a:srgbClr val="FF0000"/>
                </a:solidFill>
                <a:effectLst/>
                <a:ea typeface="Calibri" pitchFamily="34" charset="0"/>
                <a:cs typeface="Arial" pitchFamily="34" charset="0"/>
              </a:rPr>
              <a:t>«Хлоп, хлоп, убегай,</a:t>
            </a:r>
            <a:r>
              <a:rPr kumimoji="0" lang="ru-RU" sz="2200" b="1" i="0" u="none" strike="noStrike" cap="none" normalizeH="0" baseline="0" dirty="0" smtClean="0">
                <a:ln>
                  <a:noFill/>
                </a:ln>
                <a:solidFill>
                  <a:srgbClr val="FF0000"/>
                </a:solidFill>
                <a:effectLst/>
                <a:ea typeface="Calibri" pitchFamily="34" charset="0"/>
                <a:cs typeface="Times New Roman" pitchFamily="18" charset="0"/>
              </a:rPr>
              <a:t/>
            </a:r>
            <a:br>
              <a:rPr kumimoji="0" lang="ru-RU" sz="2200" b="1" i="0" u="none" strike="noStrike" cap="none" normalizeH="0" baseline="0" dirty="0" smtClean="0">
                <a:ln>
                  <a:noFill/>
                </a:ln>
                <a:solidFill>
                  <a:srgbClr val="FF0000"/>
                </a:solidFill>
                <a:effectLst/>
                <a:ea typeface="Calibri" pitchFamily="34" charset="0"/>
                <a:cs typeface="Times New Roman" pitchFamily="18" charset="0"/>
              </a:rPr>
            </a:br>
            <a:r>
              <a:rPr kumimoji="0" lang="ru-RU" sz="2200" b="1" i="0" u="none" strike="noStrike" cap="none" normalizeH="0" baseline="0" dirty="0" smtClean="0">
                <a:ln>
                  <a:noFill/>
                </a:ln>
                <a:solidFill>
                  <a:srgbClr val="FF0000"/>
                </a:solidFill>
                <a:effectLst/>
                <a:ea typeface="Calibri" pitchFamily="34" charset="0"/>
                <a:cs typeface="Arial" pitchFamily="34" charset="0"/>
              </a:rPr>
              <a:t>Тебя кони стопчут»</a:t>
            </a:r>
            <a:r>
              <a:rPr kumimoji="0" lang="ru-RU" sz="2200" b="0" i="0" u="none" strike="noStrike" cap="none" normalizeH="0" baseline="0" dirty="0" smtClean="0">
                <a:ln>
                  <a:noFill/>
                </a:ln>
                <a:solidFill>
                  <a:schemeClr val="tx1"/>
                </a:solidFill>
                <a:effectLst/>
                <a:ea typeface="Calibri" pitchFamily="34" charset="0"/>
                <a:cs typeface="Times New Roman" pitchFamily="18" charset="0"/>
              </a:rPr>
              <a:t/>
            </a:r>
            <a:br>
              <a:rPr kumimoji="0" lang="ru-RU" sz="2200" b="0" i="0" u="none" strike="noStrike" cap="none" normalizeH="0" baseline="0" dirty="0" smtClean="0">
                <a:ln>
                  <a:noFill/>
                </a:ln>
                <a:solidFill>
                  <a:schemeClr val="tx1"/>
                </a:solidFill>
                <a:effectLst/>
                <a:ea typeface="Calibri" pitchFamily="34" charset="0"/>
                <a:cs typeface="Times New Roman" pitchFamily="18" charset="0"/>
              </a:rPr>
            </a:br>
            <a:r>
              <a:rPr kumimoji="0" lang="ru-RU" sz="2200" b="0" i="0" u="none" strike="noStrike" cap="none" normalizeH="0" baseline="0" dirty="0" smtClean="0">
                <a:ln>
                  <a:noFill/>
                </a:ln>
                <a:solidFill>
                  <a:schemeClr val="tx1"/>
                </a:solidFill>
                <a:effectLst/>
                <a:ea typeface="Calibri" pitchFamily="34" charset="0"/>
                <a:cs typeface="Arial" pitchFamily="34" charset="0"/>
              </a:rPr>
              <a:t>несколько игроков произносят:</a:t>
            </a:r>
            <a:r>
              <a:rPr kumimoji="0" lang="ru-RU" sz="2200" b="0" i="0" u="none" strike="noStrike" cap="none" normalizeH="0" baseline="0" dirty="0" smtClean="0">
                <a:ln>
                  <a:noFill/>
                </a:ln>
                <a:solidFill>
                  <a:schemeClr val="tx1"/>
                </a:solidFill>
                <a:effectLst/>
                <a:ea typeface="Calibri" pitchFamily="34" charset="0"/>
                <a:cs typeface="Times New Roman" pitchFamily="18" charset="0"/>
              </a:rPr>
              <a:t/>
            </a:r>
            <a:br>
              <a:rPr kumimoji="0" lang="ru-RU" sz="2200" b="0" i="0" u="none" strike="noStrike" cap="none" normalizeH="0" baseline="0" dirty="0" smtClean="0">
                <a:ln>
                  <a:noFill/>
                </a:ln>
                <a:solidFill>
                  <a:schemeClr val="tx1"/>
                </a:solidFill>
                <a:effectLst/>
                <a:ea typeface="Calibri" pitchFamily="34" charset="0"/>
                <a:cs typeface="Times New Roman" pitchFamily="18" charset="0"/>
              </a:rPr>
            </a:br>
            <a:r>
              <a:rPr kumimoji="0" lang="ru-RU" sz="2200" b="1" i="0" u="none" strike="noStrike" cap="none" normalizeH="0" baseline="0" dirty="0" smtClean="0">
                <a:ln>
                  <a:noFill/>
                </a:ln>
                <a:solidFill>
                  <a:srgbClr val="FF0000"/>
                </a:solidFill>
                <a:effectLst/>
                <a:ea typeface="Calibri" pitchFamily="34" charset="0"/>
                <a:cs typeface="Arial" pitchFamily="34" charset="0"/>
              </a:rPr>
              <a:t>«А я коней не боюсь,</a:t>
            </a:r>
            <a:r>
              <a:rPr kumimoji="0" lang="ru-RU" sz="2200" b="1" i="0" u="none" strike="noStrike" cap="none" normalizeH="0" baseline="0" dirty="0" smtClean="0">
                <a:ln>
                  <a:noFill/>
                </a:ln>
                <a:solidFill>
                  <a:srgbClr val="FF0000"/>
                </a:solidFill>
                <a:effectLst/>
                <a:ea typeface="Calibri" pitchFamily="34" charset="0"/>
                <a:cs typeface="Times New Roman" pitchFamily="18" charset="0"/>
              </a:rPr>
              <a:t/>
            </a:r>
            <a:br>
              <a:rPr kumimoji="0" lang="ru-RU" sz="2200" b="1" i="0" u="none" strike="noStrike" cap="none" normalizeH="0" baseline="0" dirty="0" smtClean="0">
                <a:ln>
                  <a:noFill/>
                </a:ln>
                <a:solidFill>
                  <a:srgbClr val="FF0000"/>
                </a:solidFill>
                <a:effectLst/>
                <a:ea typeface="Calibri" pitchFamily="34" charset="0"/>
                <a:cs typeface="Times New Roman" pitchFamily="18" charset="0"/>
              </a:rPr>
            </a:br>
            <a:r>
              <a:rPr kumimoji="0" lang="ru-RU" sz="2200" b="1" i="0" u="none" strike="noStrike" cap="none" normalizeH="0" baseline="0" dirty="0" smtClean="0">
                <a:ln>
                  <a:noFill/>
                </a:ln>
                <a:solidFill>
                  <a:srgbClr val="FF0000"/>
                </a:solidFill>
                <a:effectLst/>
                <a:ea typeface="Calibri" pitchFamily="34" charset="0"/>
                <a:cs typeface="Arial" pitchFamily="34" charset="0"/>
              </a:rPr>
              <a:t>По дороге прокачусь!»</a:t>
            </a:r>
            <a:r>
              <a:rPr kumimoji="0" lang="ru-RU" sz="2200" b="0" i="0" u="none" strike="noStrike" cap="none" normalizeH="0" baseline="0" dirty="0" smtClean="0">
                <a:ln>
                  <a:noFill/>
                </a:ln>
                <a:solidFill>
                  <a:schemeClr val="tx1"/>
                </a:solidFill>
                <a:effectLst/>
                <a:ea typeface="Calibri" pitchFamily="34" charset="0"/>
                <a:cs typeface="Times New Roman" pitchFamily="18" charset="0"/>
              </a:rPr>
              <a:t/>
            </a:r>
            <a:br>
              <a:rPr kumimoji="0" lang="ru-RU" sz="2200" b="0" i="0" u="none" strike="noStrike" cap="none" normalizeH="0" baseline="0" dirty="0" smtClean="0">
                <a:ln>
                  <a:noFill/>
                </a:ln>
                <a:solidFill>
                  <a:schemeClr val="tx1"/>
                </a:solidFill>
                <a:effectLst/>
                <a:ea typeface="Calibri" pitchFamily="34" charset="0"/>
                <a:cs typeface="Times New Roman" pitchFamily="18" charset="0"/>
              </a:rPr>
            </a:br>
            <a:r>
              <a:rPr kumimoji="0" lang="ru-RU" sz="2200" b="0" i="0" u="none" strike="noStrike" cap="none" normalizeH="0" baseline="0" dirty="0" smtClean="0">
                <a:ln>
                  <a:noFill/>
                </a:ln>
                <a:solidFill>
                  <a:schemeClr val="tx1"/>
                </a:solidFill>
                <a:effectLst/>
                <a:ea typeface="Calibri" pitchFamily="34" charset="0"/>
                <a:cs typeface="Arial" pitchFamily="34" charset="0"/>
              </a:rPr>
              <a:t>и начинают скакать на палочках, подражая лошадкам и стараясь поймать детей, гуляющих</a:t>
            </a:r>
            <a:r>
              <a:rPr kumimoji="0" lang="ru-RU" sz="2200" b="0" i="0" u="none" strike="noStrike" cap="none" normalizeH="0" baseline="0" dirty="0" smtClean="0">
                <a:ln>
                  <a:noFill/>
                </a:ln>
                <a:solidFill>
                  <a:schemeClr val="tx1"/>
                </a:solidFill>
                <a:effectLst/>
                <a:ea typeface="Calibri" pitchFamily="34" charset="0"/>
                <a:cs typeface="Times New Roman" pitchFamily="18" charset="0"/>
              </a:rPr>
              <a:t> </a:t>
            </a:r>
            <a:r>
              <a:rPr kumimoji="0" lang="ru-RU" sz="2200" b="0" i="0" u="none" strike="noStrike" cap="none" normalizeH="0" baseline="0" dirty="0" smtClean="0">
                <a:ln>
                  <a:noFill/>
                </a:ln>
                <a:solidFill>
                  <a:schemeClr val="tx1"/>
                </a:solidFill>
                <a:effectLst/>
                <a:ea typeface="Calibri" pitchFamily="34" charset="0"/>
                <a:cs typeface="Arial" pitchFamily="34" charset="0"/>
              </a:rPr>
              <a:t>на лугу.</a:t>
            </a:r>
            <a:r>
              <a:rPr kumimoji="0" lang="ru-RU" sz="2200" b="0" i="0" u="none" strike="noStrike" cap="none" normalizeH="0" baseline="0" dirty="0" smtClean="0">
                <a:ln>
                  <a:noFill/>
                </a:ln>
                <a:solidFill>
                  <a:schemeClr val="tx1"/>
                </a:solidFill>
                <a:effectLst/>
                <a:ea typeface="Calibri" pitchFamily="34" charset="0"/>
                <a:cs typeface="Times New Roman" pitchFamily="18" charset="0"/>
              </a:rPr>
              <a:t/>
            </a:r>
            <a:br>
              <a:rPr kumimoji="0" lang="ru-RU" sz="2200" b="0" i="0" u="none" strike="noStrike" cap="none" normalizeH="0" baseline="0" dirty="0" smtClean="0">
                <a:ln>
                  <a:noFill/>
                </a:ln>
                <a:solidFill>
                  <a:schemeClr val="tx1"/>
                </a:solidFill>
                <a:effectLst/>
                <a:ea typeface="Calibri" pitchFamily="34" charset="0"/>
                <a:cs typeface="Times New Roman" pitchFamily="18" charset="0"/>
              </a:rPr>
            </a:br>
            <a:r>
              <a:rPr kumimoji="0" lang="ru-RU" sz="2200" b="1" i="0" u="none" strike="noStrike" cap="none" normalizeH="0" baseline="0" dirty="0" smtClean="0">
                <a:ln>
                  <a:noFill/>
                </a:ln>
                <a:solidFill>
                  <a:srgbClr val="00B050"/>
                </a:solidFill>
                <a:effectLst/>
                <a:ea typeface="Calibri" pitchFamily="34" charset="0"/>
                <a:cs typeface="Arial" pitchFamily="34" charset="0"/>
              </a:rPr>
              <a:t>Правила игры</a:t>
            </a:r>
            <a:r>
              <a:rPr kumimoji="0" lang="ru-RU" sz="2200" b="0" i="0" u="none" strike="noStrike" cap="none" normalizeH="0" baseline="0" dirty="0" smtClean="0">
                <a:ln>
                  <a:noFill/>
                </a:ln>
                <a:solidFill>
                  <a:srgbClr val="00B050"/>
                </a:solidFill>
                <a:effectLst/>
                <a:ea typeface="Calibri" pitchFamily="34" charset="0"/>
                <a:cs typeface="Arial" pitchFamily="34" charset="0"/>
              </a:rPr>
              <a:t>: </a:t>
            </a:r>
            <a:r>
              <a:rPr kumimoji="0" lang="ru-RU" sz="2200" b="0" i="0" u="none" strike="noStrike" cap="none" normalizeH="0" baseline="0" dirty="0" smtClean="0">
                <a:ln>
                  <a:noFill/>
                </a:ln>
                <a:solidFill>
                  <a:schemeClr val="tx1"/>
                </a:solidFill>
                <a:effectLst/>
                <a:ea typeface="Calibri" pitchFamily="34" charset="0"/>
                <a:cs typeface="Arial" pitchFamily="34" charset="0"/>
              </a:rPr>
              <a:t>Убегать можно лишь после слова «прокачусь»; тот ребенок, которого</a:t>
            </a:r>
            <a:r>
              <a:rPr kumimoji="0" lang="ru-RU" sz="2200" b="0" i="0" u="none" strike="noStrike" cap="none" normalizeH="0" baseline="0" dirty="0" smtClean="0">
                <a:ln>
                  <a:noFill/>
                </a:ln>
                <a:solidFill>
                  <a:schemeClr val="tx1"/>
                </a:solidFill>
                <a:effectLst/>
                <a:ea typeface="Calibri" pitchFamily="34" charset="0"/>
                <a:cs typeface="Times New Roman" pitchFamily="18" charset="0"/>
              </a:rPr>
              <a:t> </a:t>
            </a:r>
            <a:r>
              <a:rPr kumimoji="0" lang="ru-RU" sz="2200" b="0" i="0" u="none" strike="noStrike" cap="none" normalizeH="0" baseline="0" dirty="0" smtClean="0">
                <a:ln>
                  <a:noFill/>
                </a:ln>
                <a:solidFill>
                  <a:schemeClr val="tx1"/>
                </a:solidFill>
                <a:effectLst/>
                <a:ea typeface="Calibri" pitchFamily="34" charset="0"/>
                <a:cs typeface="Arial" pitchFamily="34" charset="0"/>
              </a:rPr>
              <a:t>настигнет лошадка, на время выбывает из игры</a:t>
            </a:r>
            <a:endParaRPr kumimoji="0" lang="ru-RU" sz="2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User\Documents\ГРУППА№ 5 2021-2022 г\КОНКУРС\Игры\РАМКА.jp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
        <p:nvSpPr>
          <p:cNvPr id="4" name="Заголовок 3"/>
          <p:cNvSpPr>
            <a:spLocks noGrp="1"/>
          </p:cNvSpPr>
          <p:nvPr>
            <p:ph type="ctrTitle"/>
          </p:nvPr>
        </p:nvSpPr>
        <p:spPr>
          <a:xfrm>
            <a:off x="1052736" y="467544"/>
            <a:ext cx="5040560" cy="504056"/>
          </a:xfrm>
        </p:spPr>
        <p:txBody>
          <a:bodyPr>
            <a:normAutofit fontScale="90000"/>
          </a:bodyPr>
          <a:lstStyle/>
          <a:p>
            <a:r>
              <a:rPr lang="ru-RU" sz="2700" b="1" dirty="0" smtClean="0">
                <a:solidFill>
                  <a:srgbClr val="00B050"/>
                </a:solidFill>
              </a:rPr>
              <a:t>«ЗОЛОТЫЕ ВОРОТА»</a:t>
            </a:r>
            <a:r>
              <a:rPr lang="ru-RU" sz="2700" b="1" dirty="0" smtClean="0"/>
              <a:t/>
            </a:r>
            <a:br>
              <a:rPr lang="ru-RU" sz="2700" b="1" dirty="0" smtClean="0"/>
            </a:br>
            <a:endParaRPr lang="ru-RU" sz="2700" dirty="0"/>
          </a:p>
        </p:txBody>
      </p:sp>
      <p:sp>
        <p:nvSpPr>
          <p:cNvPr id="5" name="Подзаголовок 4"/>
          <p:cNvSpPr>
            <a:spLocks noGrp="1"/>
          </p:cNvSpPr>
          <p:nvPr>
            <p:ph type="subTitle" idx="1"/>
          </p:nvPr>
        </p:nvSpPr>
        <p:spPr>
          <a:xfrm>
            <a:off x="764704" y="755576"/>
            <a:ext cx="5616624" cy="7848872"/>
          </a:xfrm>
        </p:spPr>
        <p:txBody>
          <a:bodyPr>
            <a:noAutofit/>
          </a:bodyPr>
          <a:lstStyle/>
          <a:p>
            <a:r>
              <a:rPr lang="ru-RU" sz="2200" dirty="0" smtClean="0">
                <a:solidFill>
                  <a:schemeClr val="tx1"/>
                </a:solidFill>
              </a:rPr>
              <a:t>В этой игре двое игроков встают друг напротив друга и, взявшись за руки, поднимают их вверх. Получаются «ворота».</a:t>
            </a:r>
          </a:p>
          <a:p>
            <a:pPr algn="l"/>
            <a:r>
              <a:rPr lang="ru-RU" sz="2200" dirty="0" smtClean="0">
                <a:solidFill>
                  <a:schemeClr val="tx1"/>
                </a:solidFill>
              </a:rPr>
              <a:t> Остальные встают друг за другом и кладут руки на плечи идущему впереди либо просто берутся за руки. Получившаяся цепочка должна пройти под воротами. А «ворота» в это время произносят:</a:t>
            </a:r>
          </a:p>
          <a:p>
            <a:r>
              <a:rPr lang="ru-RU" sz="2200" b="1" i="1" dirty="0" smtClean="0">
                <a:solidFill>
                  <a:srgbClr val="FF0000"/>
                </a:solidFill>
              </a:rPr>
              <a:t>Золотые ворота</a:t>
            </a:r>
            <a:endParaRPr lang="ru-RU" sz="2200" dirty="0" smtClean="0">
              <a:solidFill>
                <a:srgbClr val="FF0000"/>
              </a:solidFill>
            </a:endParaRPr>
          </a:p>
          <a:p>
            <a:r>
              <a:rPr lang="ru-RU" sz="2200" b="1" i="1" dirty="0" smtClean="0">
                <a:solidFill>
                  <a:srgbClr val="FF0000"/>
                </a:solidFill>
              </a:rPr>
              <a:t>Пропускают не всегда!</a:t>
            </a:r>
            <a:endParaRPr lang="ru-RU" sz="2200" dirty="0" smtClean="0">
              <a:solidFill>
                <a:srgbClr val="FF0000"/>
              </a:solidFill>
            </a:endParaRPr>
          </a:p>
          <a:p>
            <a:r>
              <a:rPr lang="ru-RU" sz="2200" b="1" i="1" dirty="0" smtClean="0">
                <a:solidFill>
                  <a:srgbClr val="FF0000"/>
                </a:solidFill>
              </a:rPr>
              <a:t>Первый раз прощается,</a:t>
            </a:r>
            <a:endParaRPr lang="ru-RU" sz="2200" dirty="0" smtClean="0">
              <a:solidFill>
                <a:srgbClr val="FF0000"/>
              </a:solidFill>
            </a:endParaRPr>
          </a:p>
          <a:p>
            <a:r>
              <a:rPr lang="ru-RU" sz="2200" b="1" i="1" dirty="0" smtClean="0">
                <a:solidFill>
                  <a:srgbClr val="FF0000"/>
                </a:solidFill>
              </a:rPr>
              <a:t>Второй раз запрещается,</a:t>
            </a:r>
            <a:endParaRPr lang="ru-RU" sz="2200" dirty="0" smtClean="0">
              <a:solidFill>
                <a:srgbClr val="FF0000"/>
              </a:solidFill>
            </a:endParaRPr>
          </a:p>
          <a:p>
            <a:r>
              <a:rPr lang="ru-RU" sz="2200" b="1" i="1" dirty="0" smtClean="0">
                <a:solidFill>
                  <a:srgbClr val="FF0000"/>
                </a:solidFill>
              </a:rPr>
              <a:t>А на третий раз</a:t>
            </a:r>
            <a:endParaRPr lang="ru-RU" sz="2200" dirty="0" smtClean="0">
              <a:solidFill>
                <a:srgbClr val="FF0000"/>
              </a:solidFill>
            </a:endParaRPr>
          </a:p>
          <a:p>
            <a:r>
              <a:rPr lang="ru-RU" sz="2200" b="1" i="1" dirty="0" smtClean="0">
                <a:solidFill>
                  <a:srgbClr val="FF0000"/>
                </a:solidFill>
              </a:rPr>
              <a:t>Не пропустим вас!</a:t>
            </a:r>
            <a:endParaRPr lang="ru-RU" sz="2200" dirty="0" smtClean="0">
              <a:solidFill>
                <a:srgbClr val="FF0000"/>
              </a:solidFill>
            </a:endParaRPr>
          </a:p>
          <a:p>
            <a:pPr algn="l"/>
            <a:r>
              <a:rPr lang="ru-RU" sz="2200" dirty="0" smtClean="0">
                <a:solidFill>
                  <a:schemeClr val="tx1"/>
                </a:solidFill>
              </a:rPr>
              <a:t>После этих слов «ворота» резко опускают руки, и те игроки, которые оказались пойманными, тоже становятся «воротами» Постепенно количество «ворот» увеличивается, а цепочка уменьшается. </a:t>
            </a:r>
          </a:p>
          <a:p>
            <a:r>
              <a:rPr lang="ru-RU" sz="2200" dirty="0" smtClean="0">
                <a:solidFill>
                  <a:schemeClr val="tx1"/>
                </a:solidFill>
              </a:rPr>
              <a:t>Игра заканчивается, когда все игроки становятся «воротами».</a:t>
            </a:r>
          </a:p>
          <a:p>
            <a:endParaRPr lang="ru-RU" sz="2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User\Documents\ГРУППА№ 5 2021-2022 г\КОНКУРС\Игры\РАМКА.jpg"/>
          <p:cNvPicPr>
            <a:picLocks noChangeAspect="1" noChangeArrowheads="1"/>
          </p:cNvPicPr>
          <p:nvPr/>
        </p:nvPicPr>
        <p:blipFill>
          <a:blip r:embed="rId2" cstate="print"/>
          <a:srcRect/>
          <a:stretch>
            <a:fillRect/>
          </a:stretch>
        </p:blipFill>
        <p:spPr bwMode="auto">
          <a:xfrm>
            <a:off x="0" y="0"/>
            <a:ext cx="6857999" cy="9144000"/>
          </a:xfrm>
          <a:prstGeom prst="rect">
            <a:avLst/>
          </a:prstGeom>
          <a:noFill/>
        </p:spPr>
      </p:pic>
      <p:sp>
        <p:nvSpPr>
          <p:cNvPr id="3" name="Заголовок 2"/>
          <p:cNvSpPr>
            <a:spLocks noGrp="1"/>
          </p:cNvSpPr>
          <p:nvPr>
            <p:ph type="title"/>
          </p:nvPr>
        </p:nvSpPr>
        <p:spPr>
          <a:xfrm>
            <a:off x="476672" y="251520"/>
            <a:ext cx="5976664" cy="7992888"/>
          </a:xfrm>
        </p:spPr>
        <p:txBody>
          <a:bodyPr>
            <a:noAutofit/>
          </a:bodyPr>
          <a:lstStyle/>
          <a:p>
            <a:r>
              <a:rPr lang="ru-RU" sz="2400" b="1" dirty="0" smtClean="0">
                <a:solidFill>
                  <a:srgbClr val="00B050"/>
                </a:solidFill>
              </a:rPr>
              <a:t/>
            </a:r>
            <a:br>
              <a:rPr lang="ru-RU" sz="2400" b="1" dirty="0" smtClean="0">
                <a:solidFill>
                  <a:srgbClr val="00B050"/>
                </a:solidFill>
              </a:rPr>
            </a:br>
            <a:r>
              <a:rPr lang="ru-RU" sz="2400" b="1" dirty="0" smtClean="0">
                <a:solidFill>
                  <a:srgbClr val="00B050"/>
                </a:solidFill>
              </a:rPr>
              <a:t/>
            </a:r>
            <a:br>
              <a:rPr lang="ru-RU" sz="2400" b="1" dirty="0" smtClean="0">
                <a:solidFill>
                  <a:srgbClr val="00B050"/>
                </a:solidFill>
              </a:rPr>
            </a:br>
            <a:r>
              <a:rPr lang="ru-RU" sz="2400" b="1" dirty="0" smtClean="0">
                <a:solidFill>
                  <a:srgbClr val="00B050"/>
                </a:solidFill>
              </a:rPr>
              <a:t>«КОЛПАЧОК»</a:t>
            </a:r>
            <a:r>
              <a:rPr lang="ru-RU" sz="2400" b="1" dirty="0" smtClean="0"/>
              <a:t/>
            </a:r>
            <a:br>
              <a:rPr lang="ru-RU" sz="2400" b="1" dirty="0" smtClean="0"/>
            </a:br>
            <a:r>
              <a:rPr lang="ru-RU" sz="2200" b="1" dirty="0" smtClean="0">
                <a:solidFill>
                  <a:srgbClr val="00B050"/>
                </a:solidFill>
                <a:latin typeface="+mn-lt"/>
              </a:rPr>
              <a:t>Цель</a:t>
            </a:r>
            <a:r>
              <a:rPr lang="ru-RU" sz="2200" dirty="0" smtClean="0">
                <a:latin typeface="+mn-lt"/>
              </a:rPr>
              <a:t>: учить детей браться за руки, выполнять движения, согласно тексту игры.</a:t>
            </a:r>
            <a:br>
              <a:rPr lang="ru-RU" sz="2200" dirty="0" smtClean="0">
                <a:latin typeface="+mn-lt"/>
              </a:rPr>
            </a:br>
            <a:r>
              <a:rPr lang="ru-RU" sz="2200" b="1" dirty="0" smtClean="0">
                <a:solidFill>
                  <a:srgbClr val="00B050"/>
                </a:solidFill>
                <a:latin typeface="+mn-lt"/>
              </a:rPr>
              <a:t>Ход игры</a:t>
            </a:r>
            <a:r>
              <a:rPr lang="ru-RU" sz="2200" dirty="0" smtClean="0">
                <a:solidFill>
                  <a:srgbClr val="00B050"/>
                </a:solidFill>
                <a:latin typeface="+mn-lt"/>
              </a:rPr>
              <a:t>: </a:t>
            </a:r>
            <a:r>
              <a:rPr lang="ru-RU" sz="2200" dirty="0" smtClean="0">
                <a:latin typeface="+mn-lt"/>
              </a:rPr>
              <a:t/>
            </a:r>
            <a:br>
              <a:rPr lang="ru-RU" sz="2200" dirty="0" smtClean="0">
                <a:latin typeface="+mn-lt"/>
              </a:rPr>
            </a:br>
            <a:r>
              <a:rPr lang="ru-RU" sz="2200" dirty="0" smtClean="0">
                <a:latin typeface="+mn-lt"/>
              </a:rPr>
              <a:t>Дети и воспитатель становятся в круг. Воспитатель выбирает одного из детей, он будет колпачком. Воспитатель, и дети ходят </a:t>
            </a:r>
            <a:br>
              <a:rPr lang="ru-RU" sz="2200" dirty="0" smtClean="0">
                <a:latin typeface="+mn-lt"/>
              </a:rPr>
            </a:br>
            <a:r>
              <a:rPr lang="ru-RU" sz="2200" dirty="0" smtClean="0">
                <a:latin typeface="+mn-lt"/>
              </a:rPr>
              <a:t>по кругу и приговаривают по тексту:</a:t>
            </a:r>
            <a:br>
              <a:rPr lang="ru-RU" sz="2200" dirty="0" smtClean="0">
                <a:latin typeface="+mn-lt"/>
              </a:rPr>
            </a:br>
            <a:r>
              <a:rPr lang="ru-RU" sz="2200" b="1" dirty="0" smtClean="0">
                <a:solidFill>
                  <a:srgbClr val="FF0000"/>
                </a:solidFill>
                <a:latin typeface="+mn-lt"/>
              </a:rPr>
              <a:t>Колпачок, колпачок</a:t>
            </a:r>
            <a:br>
              <a:rPr lang="ru-RU" sz="2200" b="1" dirty="0" smtClean="0">
                <a:solidFill>
                  <a:srgbClr val="FF0000"/>
                </a:solidFill>
                <a:latin typeface="+mn-lt"/>
              </a:rPr>
            </a:br>
            <a:r>
              <a:rPr lang="ru-RU" sz="2200" b="1" dirty="0" smtClean="0">
                <a:solidFill>
                  <a:srgbClr val="FF0000"/>
                </a:solidFill>
                <a:latin typeface="+mn-lt"/>
              </a:rPr>
              <a:t>Тоненькие ножки,</a:t>
            </a:r>
            <a:br>
              <a:rPr lang="ru-RU" sz="2200" b="1" dirty="0" smtClean="0">
                <a:solidFill>
                  <a:srgbClr val="FF0000"/>
                </a:solidFill>
                <a:latin typeface="+mn-lt"/>
              </a:rPr>
            </a:br>
            <a:r>
              <a:rPr lang="ru-RU" sz="2200" b="1" dirty="0" smtClean="0">
                <a:solidFill>
                  <a:srgbClr val="FF0000"/>
                </a:solidFill>
                <a:latin typeface="+mn-lt"/>
              </a:rPr>
              <a:t>Красные сапожки</a:t>
            </a:r>
            <a:br>
              <a:rPr lang="ru-RU" sz="2200" b="1" dirty="0" smtClean="0">
                <a:solidFill>
                  <a:srgbClr val="FF0000"/>
                </a:solidFill>
                <a:latin typeface="+mn-lt"/>
              </a:rPr>
            </a:br>
            <a:r>
              <a:rPr lang="ru-RU" sz="2200" b="1" dirty="0" smtClean="0">
                <a:solidFill>
                  <a:srgbClr val="FF0000"/>
                </a:solidFill>
                <a:latin typeface="+mn-lt"/>
              </a:rPr>
              <a:t>Мы тебя кормили,</a:t>
            </a:r>
            <a:br>
              <a:rPr lang="ru-RU" sz="2200" b="1" dirty="0" smtClean="0">
                <a:solidFill>
                  <a:srgbClr val="FF0000"/>
                </a:solidFill>
                <a:latin typeface="+mn-lt"/>
              </a:rPr>
            </a:br>
            <a:r>
              <a:rPr lang="ru-RU" sz="2200" b="1" dirty="0" smtClean="0">
                <a:solidFill>
                  <a:srgbClr val="FF0000"/>
                </a:solidFill>
                <a:latin typeface="+mn-lt"/>
              </a:rPr>
              <a:t>Мы тебя поили</a:t>
            </a:r>
            <a:br>
              <a:rPr lang="ru-RU" sz="2200" b="1" dirty="0" smtClean="0">
                <a:solidFill>
                  <a:srgbClr val="FF0000"/>
                </a:solidFill>
                <a:latin typeface="+mn-lt"/>
              </a:rPr>
            </a:br>
            <a:r>
              <a:rPr lang="ru-RU" sz="2200" b="1" dirty="0" smtClean="0">
                <a:solidFill>
                  <a:srgbClr val="FF0000"/>
                </a:solidFill>
                <a:latin typeface="+mn-lt"/>
              </a:rPr>
              <a:t>На ноги поставили</a:t>
            </a:r>
            <a:br>
              <a:rPr lang="ru-RU" sz="2200" b="1" dirty="0" smtClean="0">
                <a:solidFill>
                  <a:srgbClr val="FF0000"/>
                </a:solidFill>
                <a:latin typeface="+mn-lt"/>
              </a:rPr>
            </a:br>
            <a:r>
              <a:rPr lang="ru-RU" sz="2200" b="1" dirty="0" smtClean="0">
                <a:solidFill>
                  <a:srgbClr val="FF0000"/>
                </a:solidFill>
                <a:latin typeface="+mn-lt"/>
              </a:rPr>
              <a:t>Танцевать заставили.</a:t>
            </a:r>
            <a:br>
              <a:rPr lang="ru-RU" sz="2200" b="1" dirty="0" smtClean="0">
                <a:solidFill>
                  <a:srgbClr val="FF0000"/>
                </a:solidFill>
                <a:latin typeface="+mn-lt"/>
              </a:rPr>
            </a:br>
            <a:r>
              <a:rPr lang="ru-RU" sz="2200" b="1" dirty="0" smtClean="0">
                <a:solidFill>
                  <a:srgbClr val="FF0000"/>
                </a:solidFill>
                <a:latin typeface="+mn-lt"/>
              </a:rPr>
              <a:t>Танцуй сколько хочешь.</a:t>
            </a:r>
            <a:br>
              <a:rPr lang="ru-RU" sz="2200" b="1" dirty="0" smtClean="0">
                <a:solidFill>
                  <a:srgbClr val="FF0000"/>
                </a:solidFill>
                <a:latin typeface="+mn-lt"/>
              </a:rPr>
            </a:br>
            <a:r>
              <a:rPr lang="ru-RU" sz="2200" b="1" dirty="0" smtClean="0">
                <a:solidFill>
                  <a:srgbClr val="FF0000"/>
                </a:solidFill>
                <a:latin typeface="+mn-lt"/>
              </a:rPr>
              <a:t>Выбирай кого захочешь!</a:t>
            </a:r>
            <a:r>
              <a:rPr lang="ru-RU" sz="2200" b="1" dirty="0" smtClean="0">
                <a:latin typeface="+mn-lt"/>
              </a:rPr>
              <a:t/>
            </a:r>
            <a:br>
              <a:rPr lang="ru-RU" sz="2200" b="1" dirty="0" smtClean="0">
                <a:latin typeface="+mn-lt"/>
              </a:rPr>
            </a:br>
            <a:r>
              <a:rPr lang="ru-RU" sz="2200" dirty="0" smtClean="0">
                <a:latin typeface="+mn-lt"/>
              </a:rPr>
              <a:t>Когда произносятся слова «мы тебя кормили, мы тебя поили», круг сужается, затем </a:t>
            </a:r>
            <a:br>
              <a:rPr lang="ru-RU" sz="2200" dirty="0" smtClean="0">
                <a:latin typeface="+mn-lt"/>
              </a:rPr>
            </a:br>
            <a:r>
              <a:rPr lang="ru-RU" sz="2200" dirty="0" smtClean="0">
                <a:latin typeface="+mn-lt"/>
              </a:rPr>
              <a:t>снова дети расходятся назад, образую </a:t>
            </a:r>
            <a:br>
              <a:rPr lang="ru-RU" sz="2200" dirty="0" smtClean="0">
                <a:latin typeface="+mn-lt"/>
              </a:rPr>
            </a:br>
            <a:r>
              <a:rPr lang="ru-RU" sz="2200" dirty="0" smtClean="0">
                <a:latin typeface="+mn-lt"/>
              </a:rPr>
              <a:t>большой круг, и хлопают в ладоши. Ребенок, стоящий в круге выбирает пару и дети </a:t>
            </a:r>
            <a:br>
              <a:rPr lang="ru-RU" sz="2200" dirty="0" smtClean="0">
                <a:latin typeface="+mn-lt"/>
              </a:rPr>
            </a:br>
            <a:r>
              <a:rPr lang="ru-RU" sz="2200" dirty="0" smtClean="0">
                <a:latin typeface="+mn-lt"/>
              </a:rPr>
              <a:t>танцуют  под музыку.</a:t>
            </a:r>
            <a:r>
              <a:rPr lang="ru-RU" sz="2200" dirty="0" smtClean="0"/>
              <a:t/>
            </a:r>
            <a:br>
              <a:rPr lang="ru-RU" sz="2200" dirty="0" smtClean="0"/>
            </a:br>
            <a:endParaRPr lang="ru-RU" sz="2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User\Documents\ГРУППА№ 5 2021-2022 г\КОНКУРС\Игры\РАМКА.jpg"/>
          <p:cNvPicPr>
            <a:picLocks noChangeAspect="1" noChangeArrowheads="1"/>
          </p:cNvPicPr>
          <p:nvPr/>
        </p:nvPicPr>
        <p:blipFill>
          <a:blip r:embed="rId2" cstate="print"/>
          <a:srcRect/>
          <a:stretch>
            <a:fillRect/>
          </a:stretch>
        </p:blipFill>
        <p:spPr bwMode="auto">
          <a:xfrm>
            <a:off x="0" y="-177007"/>
            <a:ext cx="6858000" cy="9321007"/>
          </a:xfrm>
          <a:prstGeom prst="rect">
            <a:avLst/>
          </a:prstGeom>
          <a:noFill/>
        </p:spPr>
      </p:pic>
      <p:pic>
        <p:nvPicPr>
          <p:cNvPr id="4099" name="Picture 3" descr="C:\Users\User\Documents\ГРУППА№ 5 2021-2022 г\КОНКУРС\Игры\img0 - копия.jpg"/>
          <p:cNvPicPr>
            <a:picLocks noChangeAspect="1" noChangeArrowheads="1"/>
          </p:cNvPicPr>
          <p:nvPr/>
        </p:nvPicPr>
        <p:blipFill>
          <a:blip r:embed="rId3" cstate="print">
            <a:clrChange>
              <a:clrFrom>
                <a:srgbClr val="D4FEDA"/>
              </a:clrFrom>
              <a:clrTo>
                <a:srgbClr val="D4FEDA">
                  <a:alpha val="0"/>
                </a:srgbClr>
              </a:clrTo>
            </a:clrChange>
          </a:blip>
          <a:srcRect l="4326" t="46231" r="68900" b="3801"/>
          <a:stretch>
            <a:fillRect/>
          </a:stretch>
        </p:blipFill>
        <p:spPr bwMode="auto">
          <a:xfrm>
            <a:off x="2420888" y="4932040"/>
            <a:ext cx="1944215" cy="2803737"/>
          </a:xfrm>
          <a:prstGeom prst="rect">
            <a:avLst/>
          </a:prstGeom>
          <a:noFill/>
        </p:spPr>
      </p:pic>
      <p:sp>
        <p:nvSpPr>
          <p:cNvPr id="5" name="Заголовок 4"/>
          <p:cNvSpPr>
            <a:spLocks noGrp="1"/>
          </p:cNvSpPr>
          <p:nvPr>
            <p:ph type="title"/>
          </p:nvPr>
        </p:nvSpPr>
        <p:spPr>
          <a:xfrm>
            <a:off x="908720" y="539552"/>
            <a:ext cx="5112568" cy="3240360"/>
          </a:xfrm>
        </p:spPr>
        <p:txBody>
          <a:bodyPr>
            <a:normAutofit fontScale="90000"/>
          </a:bodyPr>
          <a:lstStyle/>
          <a:p>
            <a:r>
              <a:rPr lang="ru-RU" sz="2400" b="1" dirty="0" smtClean="0">
                <a:latin typeface="+mn-lt"/>
              </a:rPr>
              <a:t>Использование </a:t>
            </a:r>
            <a:r>
              <a:rPr lang="ru-RU" sz="2400" b="1" dirty="0" smtClean="0">
                <a:solidFill>
                  <a:srgbClr val="FF0000"/>
                </a:solidFill>
                <a:latin typeface="+mn-lt"/>
              </a:rPr>
              <a:t>русских народных </a:t>
            </a:r>
            <a:r>
              <a:rPr lang="ru-RU" sz="2400" b="1" dirty="0" smtClean="0">
                <a:solidFill>
                  <a:srgbClr val="FF0000"/>
                </a:solidFill>
                <a:latin typeface="+mn-lt"/>
              </a:rPr>
              <a:t>игр</a:t>
            </a:r>
            <a:br>
              <a:rPr lang="ru-RU" sz="2400" b="1" dirty="0" smtClean="0">
                <a:solidFill>
                  <a:srgbClr val="FF0000"/>
                </a:solidFill>
                <a:latin typeface="+mn-lt"/>
              </a:rPr>
            </a:br>
            <a:r>
              <a:rPr lang="ru-RU" sz="2400" b="1" dirty="0" smtClean="0">
                <a:solidFill>
                  <a:srgbClr val="FF0000"/>
                </a:solidFill>
                <a:latin typeface="+mn-lt"/>
              </a:rPr>
              <a:t> </a:t>
            </a:r>
            <a:r>
              <a:rPr lang="ru-RU" sz="2400" b="1" dirty="0" smtClean="0">
                <a:latin typeface="+mn-lt"/>
              </a:rPr>
              <a:t>в воспитании дошкольников помогает духовному совершенствованию личности ребенка, расширению его историко-культурного кругозора и повышению уровня национального самосознания.</a:t>
            </a:r>
            <a:r>
              <a:rPr lang="ru-RU" sz="2400" dirty="0" smtClean="0"/>
              <a:t/>
            </a:r>
            <a:br>
              <a:rPr lang="ru-RU" sz="2400" dirty="0" smtClean="0"/>
            </a:br>
            <a:endParaRPr lang="ru-RU"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ГРУППА№ 5 2021-2022 г\КОНКУРС\Игры\РАМКА.jpg"/>
          <p:cNvPicPr>
            <a:picLocks noChangeAspect="1" noChangeArrowheads="1"/>
          </p:cNvPicPr>
          <p:nvPr/>
        </p:nvPicPr>
        <p:blipFill>
          <a:blip r:embed="rId2" cstate="print"/>
          <a:srcRect/>
          <a:stretch>
            <a:fillRect/>
          </a:stretch>
        </p:blipFill>
        <p:spPr bwMode="auto">
          <a:xfrm>
            <a:off x="16012" y="0"/>
            <a:ext cx="6841988" cy="9144000"/>
          </a:xfrm>
          <a:prstGeom prst="rect">
            <a:avLst/>
          </a:prstGeom>
          <a:noFill/>
        </p:spPr>
      </p:pic>
      <p:sp>
        <p:nvSpPr>
          <p:cNvPr id="3" name="Заголовок 2"/>
          <p:cNvSpPr>
            <a:spLocks noGrp="1"/>
          </p:cNvSpPr>
          <p:nvPr>
            <p:ph type="title"/>
          </p:nvPr>
        </p:nvSpPr>
        <p:spPr>
          <a:xfrm>
            <a:off x="342900" y="366184"/>
            <a:ext cx="6172200" cy="965456"/>
          </a:xfrm>
        </p:spPr>
        <p:txBody>
          <a:bodyPr>
            <a:normAutofit/>
          </a:bodyPr>
          <a:lstStyle/>
          <a:p>
            <a:r>
              <a:rPr lang="ru-RU" sz="2400" b="1" dirty="0" smtClean="0">
                <a:solidFill>
                  <a:srgbClr val="FF0000"/>
                </a:solidFill>
                <a:latin typeface="+mn-lt"/>
              </a:rPr>
              <a:t>История народных игр</a:t>
            </a:r>
            <a:endParaRPr lang="ru-RU" sz="2400" b="1" dirty="0">
              <a:solidFill>
                <a:srgbClr val="FF0000"/>
              </a:solidFill>
              <a:latin typeface="+mn-lt"/>
            </a:endParaRPr>
          </a:p>
        </p:txBody>
      </p:sp>
      <p:sp>
        <p:nvSpPr>
          <p:cNvPr id="4" name="Содержимое 3"/>
          <p:cNvSpPr>
            <a:spLocks noGrp="1"/>
          </p:cNvSpPr>
          <p:nvPr>
            <p:ph idx="1"/>
          </p:nvPr>
        </p:nvSpPr>
        <p:spPr>
          <a:xfrm>
            <a:off x="836712" y="1187624"/>
            <a:ext cx="5328592" cy="6980595"/>
          </a:xfrm>
        </p:spPr>
        <p:txBody>
          <a:bodyPr>
            <a:normAutofit lnSpcReduction="10000"/>
          </a:bodyPr>
          <a:lstStyle/>
          <a:p>
            <a:pPr marL="95250" indent="14288">
              <a:buNone/>
            </a:pPr>
            <a:r>
              <a:rPr lang="ru-RU" sz="2200" b="1" dirty="0" smtClean="0"/>
              <a:t>Возникновение народной игры теряется  в старо-древних временах.  Подвижные игры возникли ещё у первобытных людей.  Это были игры, которые развивали физические качества.</a:t>
            </a:r>
          </a:p>
          <a:p>
            <a:pPr marL="95250" indent="14288">
              <a:buNone/>
            </a:pPr>
            <a:r>
              <a:rPr lang="ru-RU" sz="2200" b="1" dirty="0" smtClean="0"/>
              <a:t>Известный русский исследователь 19 века </a:t>
            </a:r>
            <a:r>
              <a:rPr lang="ru-RU" sz="2200" b="1" dirty="0" smtClean="0">
                <a:solidFill>
                  <a:srgbClr val="00B050"/>
                </a:solidFill>
              </a:rPr>
              <a:t>Е. А Покровский </a:t>
            </a:r>
            <a:r>
              <a:rPr lang="ru-RU" sz="2200" b="1" dirty="0" smtClean="0"/>
              <a:t>отмечал, что представление об игре  имело некоторую разницу у разных народов.</a:t>
            </a:r>
          </a:p>
          <a:p>
            <a:pPr marL="95250" indent="14288">
              <a:buNone/>
            </a:pPr>
            <a:r>
              <a:rPr lang="ru-RU" sz="2200" b="1" dirty="0" smtClean="0"/>
              <a:t>У древних греков слово «игра»  означало собой действия, свойственные детям.</a:t>
            </a:r>
          </a:p>
          <a:p>
            <a:pPr marL="95250" indent="14288">
              <a:buNone/>
            </a:pPr>
            <a:r>
              <a:rPr lang="ru-RU" sz="2200" b="1" dirty="0" smtClean="0"/>
              <a:t>У римлян «игра» означало радость, веселье.</a:t>
            </a:r>
          </a:p>
          <a:p>
            <a:pPr marL="95250" indent="14288">
              <a:buNone/>
            </a:pPr>
            <a:r>
              <a:rPr lang="ru-RU" sz="2200" b="1" dirty="0" smtClean="0"/>
              <a:t>Наиболее подробно понятие «игра», «играть» разъясняет </a:t>
            </a:r>
            <a:r>
              <a:rPr lang="ru-RU" sz="2200" b="1" dirty="0" smtClean="0">
                <a:solidFill>
                  <a:srgbClr val="00B050"/>
                </a:solidFill>
              </a:rPr>
              <a:t>В. И. Даль</a:t>
            </a:r>
            <a:r>
              <a:rPr lang="ru-RU" sz="2200" b="1" dirty="0" smtClean="0"/>
              <a:t> в «Толковом словаре живого великорусского языка»:  </a:t>
            </a:r>
            <a:r>
              <a:rPr lang="ru-RU" sz="2200" b="1" dirty="0" smtClean="0">
                <a:solidFill>
                  <a:srgbClr val="FF0000"/>
                </a:solidFill>
              </a:rPr>
              <a:t>«игра… то, чем играют и во что играют; забава, установленная по правилам, и вещи, для того служащие</a:t>
            </a:r>
            <a:r>
              <a:rPr lang="ru-RU" sz="2200" b="1" dirty="0" smtClean="0"/>
              <a:t>».</a:t>
            </a:r>
          </a:p>
          <a:p>
            <a:pPr marL="95250" indent="14288">
              <a:buNone/>
            </a:pPr>
            <a:endParaRPr lang="ru-RU" sz="1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ocuments\ГРУППА№ 5 2021-2022 г\КОНКУРС\Игры\РАМКА.jp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
        <p:nvSpPr>
          <p:cNvPr id="2" name="Заголовок 1"/>
          <p:cNvSpPr>
            <a:spLocks noGrp="1"/>
          </p:cNvSpPr>
          <p:nvPr>
            <p:ph type="title"/>
          </p:nvPr>
        </p:nvSpPr>
        <p:spPr>
          <a:xfrm>
            <a:off x="620688" y="366184"/>
            <a:ext cx="5616624" cy="1181480"/>
          </a:xfrm>
        </p:spPr>
        <p:txBody>
          <a:bodyPr>
            <a:normAutofit/>
          </a:bodyPr>
          <a:lstStyle/>
          <a:p>
            <a:r>
              <a:rPr lang="ru-RU" sz="2400" b="1" dirty="0" smtClean="0">
                <a:solidFill>
                  <a:srgbClr val="00B050"/>
                </a:solidFill>
                <a:latin typeface="+mn-lt"/>
              </a:rPr>
              <a:t>Особенности </a:t>
            </a:r>
            <a:br>
              <a:rPr lang="ru-RU" sz="2400" b="1" dirty="0" smtClean="0">
                <a:solidFill>
                  <a:srgbClr val="00B050"/>
                </a:solidFill>
                <a:latin typeface="+mn-lt"/>
              </a:rPr>
            </a:br>
            <a:r>
              <a:rPr lang="ru-RU" sz="2400" b="1" dirty="0" smtClean="0">
                <a:solidFill>
                  <a:srgbClr val="00B050"/>
                </a:solidFill>
                <a:latin typeface="+mn-lt"/>
              </a:rPr>
              <a:t>русских народных игр</a:t>
            </a:r>
            <a:endParaRPr lang="ru-RU" sz="2400" b="1" dirty="0">
              <a:solidFill>
                <a:srgbClr val="00B050"/>
              </a:solidFill>
              <a:latin typeface="+mn-lt"/>
            </a:endParaRPr>
          </a:p>
        </p:txBody>
      </p:sp>
      <p:sp>
        <p:nvSpPr>
          <p:cNvPr id="3" name="Содержимое 2"/>
          <p:cNvSpPr>
            <a:spLocks noGrp="1"/>
          </p:cNvSpPr>
          <p:nvPr>
            <p:ph idx="1"/>
          </p:nvPr>
        </p:nvSpPr>
        <p:spPr>
          <a:xfrm>
            <a:off x="1052736" y="1547664"/>
            <a:ext cx="5040560" cy="6620555"/>
          </a:xfrm>
        </p:spPr>
        <p:txBody>
          <a:bodyPr>
            <a:normAutofit/>
          </a:bodyPr>
          <a:lstStyle/>
          <a:p>
            <a:pPr marL="0" indent="0">
              <a:buNone/>
            </a:pPr>
            <a:endParaRPr lang="ru-RU" sz="2200" b="1" dirty="0" smtClean="0"/>
          </a:p>
          <a:p>
            <a:pPr marL="0" indent="0">
              <a:buNone/>
            </a:pPr>
            <a:r>
              <a:rPr lang="ru-RU" sz="2200" b="1" dirty="0" smtClean="0"/>
              <a:t>Яркое </a:t>
            </a:r>
            <a:r>
              <a:rPr lang="ru-RU" sz="2200" b="1" dirty="0" smtClean="0"/>
              <a:t>отражение жизни людей, их труда, быта, национальных устоев</a:t>
            </a:r>
          </a:p>
          <a:p>
            <a:pPr marL="0" indent="0">
              <a:buNone/>
            </a:pPr>
            <a:r>
              <a:rPr lang="ru-RU" sz="2200" b="1" dirty="0" smtClean="0"/>
              <a:t>Содержание в играх юмора, шуток, задора</a:t>
            </a:r>
          </a:p>
          <a:p>
            <a:pPr marL="0" indent="0">
              <a:buNone/>
            </a:pPr>
            <a:r>
              <a:rPr lang="ru-RU" sz="2200" b="1" dirty="0" smtClean="0"/>
              <a:t>Доступность и выразительность</a:t>
            </a:r>
          </a:p>
          <a:p>
            <a:pPr marL="0" indent="0">
              <a:buNone/>
            </a:pPr>
            <a:r>
              <a:rPr lang="ru-RU" sz="2200" b="1" dirty="0" smtClean="0"/>
              <a:t>Расширение представлений об окружающем мире</a:t>
            </a:r>
          </a:p>
          <a:p>
            <a:pPr marL="0" indent="0">
              <a:buNone/>
            </a:pPr>
            <a:r>
              <a:rPr lang="ru-RU" sz="2200" b="1" dirty="0" smtClean="0"/>
              <a:t>Развитие у детей психических процессов</a:t>
            </a:r>
          </a:p>
          <a:p>
            <a:pPr marL="0" indent="0">
              <a:buNone/>
            </a:pPr>
            <a:r>
              <a:rPr lang="ru-RU" sz="2200" b="1" dirty="0" smtClean="0"/>
              <a:t>Фольклорный текст, музыка, азарт, динамичность действий</a:t>
            </a:r>
          </a:p>
          <a:p>
            <a:pPr marL="0" indent="0">
              <a:buNone/>
            </a:pPr>
            <a:r>
              <a:rPr lang="ru-RU" sz="2200" b="1" dirty="0" smtClean="0"/>
              <a:t>Наличие определённых правил</a:t>
            </a:r>
          </a:p>
          <a:p>
            <a:pPr marL="0" indent="0">
              <a:buNone/>
            </a:pPr>
            <a:r>
              <a:rPr lang="ru-RU" sz="2200" b="1" dirty="0" smtClean="0"/>
              <a:t>Возможность отличиться, показать себя</a:t>
            </a:r>
          </a:p>
          <a:p>
            <a:pPr marL="0" indent="0">
              <a:buNone/>
            </a:pPr>
            <a:endParaRPr lang="ru-RU" sz="2200" dirty="0" smtClean="0"/>
          </a:p>
          <a:p>
            <a:pPr marL="0" indent="0">
              <a:buNone/>
            </a:pPr>
            <a:endParaRPr lang="ru-RU" sz="2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ГРУППА№ 5 2021-2022 г\КОНКУРС\Игры\РАМКА.jpg"/>
          <p:cNvPicPr>
            <a:picLocks noChangeAspect="1" noChangeArrowheads="1"/>
          </p:cNvPicPr>
          <p:nvPr/>
        </p:nvPicPr>
        <p:blipFill>
          <a:blip r:embed="rId2" cstate="print"/>
          <a:srcRect/>
          <a:stretch>
            <a:fillRect/>
          </a:stretch>
        </p:blipFill>
        <p:spPr bwMode="auto">
          <a:xfrm>
            <a:off x="65114" y="-88506"/>
            <a:ext cx="6792886" cy="9232506"/>
          </a:xfrm>
          <a:prstGeom prst="rect">
            <a:avLst/>
          </a:prstGeom>
          <a:noFill/>
        </p:spPr>
      </p:pic>
      <p:sp>
        <p:nvSpPr>
          <p:cNvPr id="2" name="Прямоугольник 1"/>
          <p:cNvSpPr/>
          <p:nvPr/>
        </p:nvSpPr>
        <p:spPr>
          <a:xfrm>
            <a:off x="1052736" y="251520"/>
            <a:ext cx="4680520" cy="8248412"/>
          </a:xfrm>
          <a:prstGeom prst="rect">
            <a:avLst/>
          </a:prstGeom>
        </p:spPr>
        <p:txBody>
          <a:bodyPr wrap="square">
            <a:spAutoFit/>
          </a:bodyPr>
          <a:lstStyle/>
          <a:p>
            <a:pPr algn="ctr"/>
            <a:r>
              <a:rPr lang="ru-RU" sz="2400" b="1" dirty="0" smtClean="0">
                <a:solidFill>
                  <a:srgbClr val="00B050"/>
                </a:solidFill>
              </a:rPr>
              <a:t>«ГУСИ»</a:t>
            </a:r>
            <a:r>
              <a:rPr lang="ru-RU" sz="2000" dirty="0" smtClean="0"/>
              <a:t/>
            </a:r>
            <a:br>
              <a:rPr lang="ru-RU" sz="2000" dirty="0" smtClean="0"/>
            </a:br>
            <a:r>
              <a:rPr lang="ru-RU" sz="2200" dirty="0" smtClean="0"/>
              <a:t>По краям игровой площадки располагаются два «дома», в одном из которых собираются игроки - «гуси». Выбранный на роль «волка» помещается в круг, символизирующий его логово. Ведущий отправляется в пустой «дом» и заводит диалог с «гусями»:</a:t>
            </a:r>
            <a:br>
              <a:rPr lang="ru-RU" sz="2200" dirty="0" smtClean="0"/>
            </a:br>
            <a:r>
              <a:rPr lang="ru-RU" sz="2200" b="1" dirty="0" smtClean="0">
                <a:solidFill>
                  <a:srgbClr val="FF0000"/>
                </a:solidFill>
              </a:rPr>
              <a:t>- Гуси, гуси!</a:t>
            </a:r>
            <a:br>
              <a:rPr lang="ru-RU" sz="2200" b="1" dirty="0" smtClean="0">
                <a:solidFill>
                  <a:srgbClr val="FF0000"/>
                </a:solidFill>
              </a:rPr>
            </a:br>
            <a:r>
              <a:rPr lang="ru-RU" sz="2200" b="1" dirty="0" smtClean="0">
                <a:solidFill>
                  <a:srgbClr val="FF0000"/>
                </a:solidFill>
              </a:rPr>
              <a:t>- Га-га-га!</a:t>
            </a:r>
            <a:br>
              <a:rPr lang="ru-RU" sz="2200" b="1" dirty="0" smtClean="0">
                <a:solidFill>
                  <a:srgbClr val="FF0000"/>
                </a:solidFill>
              </a:rPr>
            </a:br>
            <a:r>
              <a:rPr lang="ru-RU" sz="2200" b="1" dirty="0" smtClean="0">
                <a:solidFill>
                  <a:srgbClr val="FF0000"/>
                </a:solidFill>
              </a:rPr>
              <a:t>- Есть хотите?</a:t>
            </a:r>
            <a:br>
              <a:rPr lang="ru-RU" sz="2200" b="1" dirty="0" smtClean="0">
                <a:solidFill>
                  <a:srgbClr val="FF0000"/>
                </a:solidFill>
              </a:rPr>
            </a:br>
            <a:r>
              <a:rPr lang="ru-RU" sz="2200" b="1" dirty="0" smtClean="0">
                <a:solidFill>
                  <a:srgbClr val="FF0000"/>
                </a:solidFill>
              </a:rPr>
              <a:t>- Да-да-да!</a:t>
            </a:r>
            <a:br>
              <a:rPr lang="ru-RU" sz="2200" b="1" dirty="0" smtClean="0">
                <a:solidFill>
                  <a:srgbClr val="FF0000"/>
                </a:solidFill>
              </a:rPr>
            </a:br>
            <a:r>
              <a:rPr lang="ru-RU" sz="2200" b="1" dirty="0" smtClean="0">
                <a:solidFill>
                  <a:srgbClr val="FF0000"/>
                </a:solidFill>
              </a:rPr>
              <a:t>- Так летите же домой!</a:t>
            </a:r>
            <a:br>
              <a:rPr lang="ru-RU" sz="2200" b="1" dirty="0" smtClean="0">
                <a:solidFill>
                  <a:srgbClr val="FF0000"/>
                </a:solidFill>
              </a:rPr>
            </a:br>
            <a:r>
              <a:rPr lang="ru-RU" sz="2200" b="1" dirty="0" smtClean="0">
                <a:solidFill>
                  <a:srgbClr val="FF0000"/>
                </a:solidFill>
              </a:rPr>
              <a:t>- Нам нельзя:</a:t>
            </a:r>
            <a:br>
              <a:rPr lang="ru-RU" sz="2200" b="1" dirty="0" smtClean="0">
                <a:solidFill>
                  <a:srgbClr val="FF0000"/>
                </a:solidFill>
              </a:rPr>
            </a:br>
            <a:r>
              <a:rPr lang="ru-RU" sz="2200" b="1" dirty="0" smtClean="0">
                <a:solidFill>
                  <a:srgbClr val="FF0000"/>
                </a:solidFill>
              </a:rPr>
              <a:t>Серый волк под горой</a:t>
            </a:r>
            <a:br>
              <a:rPr lang="ru-RU" sz="2200" b="1" dirty="0" smtClean="0">
                <a:solidFill>
                  <a:srgbClr val="FF0000"/>
                </a:solidFill>
              </a:rPr>
            </a:br>
            <a:r>
              <a:rPr lang="ru-RU" sz="2200" b="1" dirty="0" smtClean="0">
                <a:solidFill>
                  <a:srgbClr val="FF0000"/>
                </a:solidFill>
              </a:rPr>
              <a:t>Не пускает нас домой!</a:t>
            </a:r>
            <a:br>
              <a:rPr lang="ru-RU" sz="2200" b="1" dirty="0" smtClean="0">
                <a:solidFill>
                  <a:srgbClr val="FF0000"/>
                </a:solidFill>
              </a:rPr>
            </a:br>
            <a:r>
              <a:rPr lang="ru-RU" sz="2200" b="1" dirty="0" smtClean="0">
                <a:solidFill>
                  <a:srgbClr val="FF0000"/>
                </a:solidFill>
              </a:rPr>
              <a:t>- Ну, летите, как хотите,</a:t>
            </a:r>
            <a:br>
              <a:rPr lang="ru-RU" sz="2200" b="1" dirty="0" smtClean="0">
                <a:solidFill>
                  <a:srgbClr val="FF0000"/>
                </a:solidFill>
              </a:rPr>
            </a:br>
            <a:r>
              <a:rPr lang="ru-RU" sz="2200" b="1" dirty="0" smtClean="0">
                <a:solidFill>
                  <a:srgbClr val="FF0000"/>
                </a:solidFill>
              </a:rPr>
              <a:t>Только крылья берегите!</a:t>
            </a:r>
            <a:r>
              <a:rPr lang="ru-RU" sz="2200" dirty="0" smtClean="0"/>
              <a:t/>
            </a:r>
            <a:br>
              <a:rPr lang="ru-RU" sz="2200" dirty="0" smtClean="0"/>
            </a:br>
            <a:r>
              <a:rPr lang="ru-RU" sz="2200" dirty="0" smtClean="0"/>
              <a:t>«Гуси», взмахивая крыльями, пытаются переправиться в другой дом, а «волк их ловит». Пойманный игрок становится «волком».</a:t>
            </a:r>
            <a:br>
              <a:rPr lang="ru-RU" sz="2200" dirty="0" smtClean="0"/>
            </a:br>
            <a:endParaRPr lang="ru-RU" sz="2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ocuments\ГРУППА№ 5 2021-2022 г\КОНКУРС\Игры\РАМКА.jpg"/>
          <p:cNvPicPr>
            <a:picLocks noChangeAspect="1" noChangeArrowheads="1"/>
          </p:cNvPicPr>
          <p:nvPr/>
        </p:nvPicPr>
        <p:blipFill>
          <a:blip r:embed="rId2" cstate="print"/>
          <a:srcRect/>
          <a:stretch>
            <a:fillRect/>
          </a:stretch>
        </p:blipFill>
        <p:spPr bwMode="auto">
          <a:xfrm>
            <a:off x="0" y="0"/>
            <a:ext cx="6857999" cy="9144000"/>
          </a:xfrm>
          <a:prstGeom prst="rect">
            <a:avLst/>
          </a:prstGeom>
          <a:noFill/>
        </p:spPr>
      </p:pic>
      <p:sp>
        <p:nvSpPr>
          <p:cNvPr id="3" name="Прямоугольник 2"/>
          <p:cNvSpPr/>
          <p:nvPr/>
        </p:nvSpPr>
        <p:spPr>
          <a:xfrm>
            <a:off x="1052736" y="232350"/>
            <a:ext cx="5184576" cy="8248412"/>
          </a:xfrm>
          <a:prstGeom prst="rect">
            <a:avLst/>
          </a:prstGeom>
        </p:spPr>
        <p:txBody>
          <a:bodyPr wrap="square">
            <a:spAutoFit/>
          </a:bodyPr>
          <a:lstStyle/>
          <a:p>
            <a:pPr algn="ctr"/>
            <a:endParaRPr lang="ru-RU" sz="2400" b="1" dirty="0" smtClean="0">
              <a:solidFill>
                <a:srgbClr val="00B050"/>
              </a:solidFill>
              <a:latin typeface="Cambria" pitchFamily="18" charset="0"/>
              <a:cs typeface="Times New Roman" pitchFamily="18" charset="0"/>
            </a:endParaRPr>
          </a:p>
          <a:p>
            <a:r>
              <a:rPr lang="ru-RU" sz="2200" dirty="0" smtClean="0">
                <a:cs typeface="Times New Roman" pitchFamily="18" charset="0"/>
              </a:rPr>
              <a:t>Играющие выбирают пастуха и волка, все остальные — овцы. Дом волка в середине площадки, а у овец два дома на противоположных концах площадки.</a:t>
            </a:r>
            <a:br>
              <a:rPr lang="ru-RU" sz="2200" dirty="0" smtClean="0">
                <a:cs typeface="Times New Roman" pitchFamily="18" charset="0"/>
              </a:rPr>
            </a:br>
            <a:r>
              <a:rPr lang="ru-RU" sz="2200" dirty="0" smtClean="0">
                <a:cs typeface="Times New Roman" pitchFamily="18" charset="0"/>
              </a:rPr>
              <a:t>Овцы громко зовут пастуха:</a:t>
            </a:r>
            <a:br>
              <a:rPr lang="ru-RU" sz="2200" dirty="0" smtClean="0">
                <a:cs typeface="Times New Roman" pitchFamily="18" charset="0"/>
              </a:rPr>
            </a:br>
            <a:r>
              <a:rPr lang="ru-RU" sz="2200" b="1" dirty="0" smtClean="0">
                <a:solidFill>
                  <a:srgbClr val="FF0000"/>
                </a:solidFill>
                <a:cs typeface="Times New Roman" pitchFamily="18" charset="0"/>
              </a:rPr>
              <a:t>Пастушок, пастушок,</a:t>
            </a:r>
            <a:br>
              <a:rPr lang="ru-RU" sz="2200" b="1" dirty="0" smtClean="0">
                <a:solidFill>
                  <a:srgbClr val="FF0000"/>
                </a:solidFill>
                <a:cs typeface="Times New Roman" pitchFamily="18" charset="0"/>
              </a:rPr>
            </a:br>
            <a:r>
              <a:rPr lang="ru-RU" sz="2200" b="1" dirty="0" smtClean="0">
                <a:solidFill>
                  <a:srgbClr val="FF0000"/>
                </a:solidFill>
                <a:cs typeface="Times New Roman" pitchFamily="18" charset="0"/>
              </a:rPr>
              <a:t>Заиграй во рожок!</a:t>
            </a:r>
            <a:br>
              <a:rPr lang="ru-RU" sz="2200" b="1" dirty="0" smtClean="0">
                <a:solidFill>
                  <a:srgbClr val="FF0000"/>
                </a:solidFill>
                <a:cs typeface="Times New Roman" pitchFamily="18" charset="0"/>
              </a:rPr>
            </a:br>
            <a:r>
              <a:rPr lang="ru-RU" sz="2200" b="1" dirty="0" smtClean="0">
                <a:solidFill>
                  <a:srgbClr val="FF0000"/>
                </a:solidFill>
                <a:cs typeface="Times New Roman" pitchFamily="18" charset="0"/>
              </a:rPr>
              <a:t>Травка мягкая,</a:t>
            </a:r>
            <a:br>
              <a:rPr lang="ru-RU" sz="2200" b="1" dirty="0" smtClean="0">
                <a:solidFill>
                  <a:srgbClr val="FF0000"/>
                </a:solidFill>
                <a:cs typeface="Times New Roman" pitchFamily="18" charset="0"/>
              </a:rPr>
            </a:br>
            <a:r>
              <a:rPr lang="ru-RU" sz="2200" b="1" dirty="0" smtClean="0">
                <a:solidFill>
                  <a:srgbClr val="FF0000"/>
                </a:solidFill>
                <a:cs typeface="Times New Roman" pitchFamily="18" charset="0"/>
              </a:rPr>
              <a:t>Роса сладкая!</a:t>
            </a:r>
            <a:br>
              <a:rPr lang="ru-RU" sz="2200" b="1" dirty="0" smtClean="0">
                <a:solidFill>
                  <a:srgbClr val="FF0000"/>
                </a:solidFill>
                <a:cs typeface="Times New Roman" pitchFamily="18" charset="0"/>
              </a:rPr>
            </a:br>
            <a:r>
              <a:rPr lang="ru-RU" sz="2200" b="1" dirty="0" smtClean="0">
                <a:solidFill>
                  <a:srgbClr val="FF0000"/>
                </a:solidFill>
                <a:cs typeface="Times New Roman" pitchFamily="18" charset="0"/>
              </a:rPr>
              <a:t>Гони стадо в поле,</a:t>
            </a:r>
            <a:br>
              <a:rPr lang="ru-RU" sz="2200" b="1" dirty="0" smtClean="0">
                <a:solidFill>
                  <a:srgbClr val="FF0000"/>
                </a:solidFill>
                <a:cs typeface="Times New Roman" pitchFamily="18" charset="0"/>
              </a:rPr>
            </a:br>
            <a:r>
              <a:rPr lang="ru-RU" sz="2200" b="1" dirty="0" smtClean="0">
                <a:solidFill>
                  <a:srgbClr val="FF0000"/>
                </a:solidFill>
                <a:cs typeface="Times New Roman" pitchFamily="18" charset="0"/>
              </a:rPr>
              <a:t>Погулять на воле!</a:t>
            </a:r>
            <a:r>
              <a:rPr lang="ru-RU" sz="2200" dirty="0" smtClean="0">
                <a:cs typeface="Times New Roman" pitchFamily="18" charset="0"/>
              </a:rPr>
              <a:t/>
            </a:r>
            <a:br>
              <a:rPr lang="ru-RU" sz="2200" dirty="0" smtClean="0">
                <a:cs typeface="Times New Roman" pitchFamily="18" charset="0"/>
              </a:rPr>
            </a:br>
            <a:r>
              <a:rPr lang="ru-RU" sz="2200" dirty="0" smtClean="0">
                <a:cs typeface="Times New Roman" pitchFamily="18" charset="0"/>
              </a:rPr>
              <a:t>Пастух выгоняет овец на луг, они ходят, бегают, прыгают, щиплют травку. По сигналу пастуха «Волк!» овцы бегут в дом — на противоположную сторону площадки. Пастух встаёт на пути волка, защищает овец. Все, кого поймал волк, выходят из игры.</a:t>
            </a:r>
            <a:br>
              <a:rPr lang="ru-RU" sz="2200" dirty="0" smtClean="0">
                <a:cs typeface="Times New Roman" pitchFamily="18" charset="0"/>
              </a:rPr>
            </a:br>
            <a:r>
              <a:rPr lang="ru-RU" sz="2200" b="1" dirty="0" smtClean="0">
                <a:solidFill>
                  <a:srgbClr val="00B050"/>
                </a:solidFill>
                <a:cs typeface="Times New Roman" pitchFamily="18" charset="0"/>
              </a:rPr>
              <a:t>Правила.</a:t>
            </a:r>
            <a:r>
              <a:rPr lang="ru-RU" sz="2200" dirty="0" smtClean="0">
                <a:cs typeface="Times New Roman" pitchFamily="18" charset="0"/>
              </a:rPr>
              <a:t/>
            </a:r>
            <a:br>
              <a:rPr lang="ru-RU" sz="2200" dirty="0" smtClean="0">
                <a:cs typeface="Times New Roman" pitchFamily="18" charset="0"/>
              </a:rPr>
            </a:br>
            <a:r>
              <a:rPr lang="ru-RU" sz="2200" dirty="0" smtClean="0">
                <a:cs typeface="Times New Roman" pitchFamily="18" charset="0"/>
              </a:rPr>
              <a:t>1. Во время перебежки овцам нельзя возвращаться в тот дом, из которого они вышли.</a:t>
            </a:r>
            <a:br>
              <a:rPr lang="ru-RU" sz="2200" dirty="0" smtClean="0">
                <a:cs typeface="Times New Roman" pitchFamily="18" charset="0"/>
              </a:rPr>
            </a:br>
            <a:r>
              <a:rPr lang="ru-RU" sz="2200" dirty="0" smtClean="0">
                <a:cs typeface="Times New Roman" pitchFamily="18" charset="0"/>
              </a:rPr>
              <a:t>2. Волк овец не ловит, а салит рукой</a:t>
            </a:r>
            <a:r>
              <a:rPr lang="ru-RU" sz="2200" dirty="0" smtClean="0">
                <a:latin typeface="Cambria" pitchFamily="18" charset="0"/>
                <a:cs typeface="Times New Roman" pitchFamily="18" charset="0"/>
              </a:rPr>
              <a:t>.. </a:t>
            </a:r>
            <a:endParaRPr lang="ru-RU" sz="2200" dirty="0">
              <a:latin typeface="Cambria" pitchFamily="18" charset="0"/>
              <a:cs typeface="Times New Roman" pitchFamily="18" charset="0"/>
            </a:endParaRPr>
          </a:p>
        </p:txBody>
      </p:sp>
      <p:sp>
        <p:nvSpPr>
          <p:cNvPr id="4" name="Заголовок 3"/>
          <p:cNvSpPr>
            <a:spLocks noGrp="1"/>
          </p:cNvSpPr>
          <p:nvPr>
            <p:ph type="title"/>
          </p:nvPr>
        </p:nvSpPr>
        <p:spPr>
          <a:xfrm>
            <a:off x="342900" y="251520"/>
            <a:ext cx="6172200" cy="576064"/>
          </a:xfrm>
        </p:spPr>
        <p:txBody>
          <a:bodyPr>
            <a:normAutofit/>
          </a:bodyPr>
          <a:lstStyle/>
          <a:p>
            <a:r>
              <a:rPr lang="ru-RU" sz="2400" b="1" dirty="0" smtClean="0">
                <a:solidFill>
                  <a:srgbClr val="00B050"/>
                </a:solidFill>
              </a:rPr>
              <a:t>«СТАДО»</a:t>
            </a:r>
            <a:endParaRPr lang="ru-RU" sz="2400" b="1" dirty="0">
              <a:solidFill>
                <a:srgbClr val="00B05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ocuments\ГРУППА№ 5 2021-2022 г\КОНКУРС\Игры\РАМКА.jp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
        <p:nvSpPr>
          <p:cNvPr id="3" name="Прямоугольник 2"/>
          <p:cNvSpPr/>
          <p:nvPr/>
        </p:nvSpPr>
        <p:spPr>
          <a:xfrm>
            <a:off x="692696" y="251520"/>
            <a:ext cx="5472608" cy="8217634"/>
          </a:xfrm>
          <a:prstGeom prst="rect">
            <a:avLst/>
          </a:prstGeom>
        </p:spPr>
        <p:txBody>
          <a:bodyPr wrap="square">
            <a:spAutoFit/>
          </a:bodyPr>
          <a:lstStyle/>
          <a:p>
            <a:pPr algn="ctr"/>
            <a:r>
              <a:rPr lang="ru-RU" sz="2400" b="1" dirty="0" smtClean="0">
                <a:solidFill>
                  <a:srgbClr val="00B050"/>
                </a:solidFill>
              </a:rPr>
              <a:t>«КРАСКИ»</a:t>
            </a:r>
            <a:r>
              <a:rPr lang="ru-RU" sz="2400" dirty="0" smtClean="0"/>
              <a:t/>
            </a:r>
            <a:br>
              <a:rPr lang="ru-RU" sz="2400" dirty="0" smtClean="0"/>
            </a:br>
            <a:r>
              <a:rPr lang="ru-RU" sz="2100" dirty="0" smtClean="0"/>
              <a:t>Играющие выбирают хозяина и покупателя– черта. Все остальные – краски. Каждая краска придумывает себе цвет и так, чтобы не услышали покупатели, называет его хозяину. Потом хозяин приглашает покупателя. Подходит черт, стучит палочкой о землю и говорит с хозяином:</a:t>
            </a:r>
            <a:br>
              <a:rPr lang="ru-RU" sz="2100" dirty="0" smtClean="0"/>
            </a:br>
            <a:r>
              <a:rPr lang="ru-RU" sz="2100" b="1" dirty="0" smtClean="0">
                <a:solidFill>
                  <a:srgbClr val="FF0000"/>
                </a:solidFill>
              </a:rPr>
              <a:t>- Тук, тук!</a:t>
            </a:r>
            <a:r>
              <a:rPr lang="ru-RU" sz="2100" dirty="0" smtClean="0"/>
              <a:t/>
            </a:r>
            <a:br>
              <a:rPr lang="ru-RU" sz="2100" dirty="0" smtClean="0"/>
            </a:br>
            <a:r>
              <a:rPr lang="ru-RU" sz="2100" b="1" dirty="0" smtClean="0">
                <a:solidFill>
                  <a:srgbClr val="00B050"/>
                </a:solidFill>
              </a:rPr>
              <a:t>- Кто пришел?</a:t>
            </a:r>
            <a:r>
              <a:rPr lang="ru-RU" sz="2100" dirty="0" smtClean="0"/>
              <a:t/>
            </a:r>
            <a:br>
              <a:rPr lang="ru-RU" sz="2100" dirty="0" smtClean="0"/>
            </a:br>
            <a:r>
              <a:rPr lang="ru-RU" sz="2100" dirty="0" smtClean="0">
                <a:solidFill>
                  <a:srgbClr val="FF0000"/>
                </a:solidFill>
              </a:rPr>
              <a:t>- </a:t>
            </a:r>
            <a:r>
              <a:rPr lang="ru-RU" sz="2100" b="1" dirty="0" smtClean="0">
                <a:solidFill>
                  <a:srgbClr val="FF0000"/>
                </a:solidFill>
              </a:rPr>
              <a:t>Я черт с рогами, с горячими порогами,</a:t>
            </a:r>
            <a:br>
              <a:rPr lang="ru-RU" sz="2100" b="1" dirty="0" smtClean="0">
                <a:solidFill>
                  <a:srgbClr val="FF0000"/>
                </a:solidFill>
              </a:rPr>
            </a:br>
            <a:r>
              <a:rPr lang="ru-RU" sz="2100" b="1" dirty="0" smtClean="0">
                <a:solidFill>
                  <a:srgbClr val="FF0000"/>
                </a:solidFill>
              </a:rPr>
              <a:t>С неба свалился, в горшок провалился!</a:t>
            </a:r>
            <a:r>
              <a:rPr lang="ru-RU" sz="2100" dirty="0" smtClean="0"/>
              <a:t/>
            </a:r>
            <a:br>
              <a:rPr lang="ru-RU" sz="2100" dirty="0" smtClean="0"/>
            </a:br>
            <a:r>
              <a:rPr lang="ru-RU" sz="2100" b="1" dirty="0" smtClean="0"/>
              <a:t>-</a:t>
            </a:r>
            <a:r>
              <a:rPr lang="ru-RU" sz="2100" b="1" dirty="0" smtClean="0">
                <a:solidFill>
                  <a:srgbClr val="00B050"/>
                </a:solidFill>
              </a:rPr>
              <a:t>Зачем пришел?</a:t>
            </a:r>
            <a:r>
              <a:rPr lang="ru-RU" sz="2100" dirty="0" smtClean="0"/>
              <a:t/>
            </a:r>
            <a:br>
              <a:rPr lang="ru-RU" sz="2100" dirty="0" smtClean="0"/>
            </a:br>
            <a:r>
              <a:rPr lang="ru-RU" sz="2100" b="1" dirty="0" smtClean="0">
                <a:solidFill>
                  <a:srgbClr val="FF0000"/>
                </a:solidFill>
              </a:rPr>
              <a:t>- За краской.</a:t>
            </a:r>
            <a:r>
              <a:rPr lang="ru-RU" sz="2100" dirty="0" smtClean="0"/>
              <a:t/>
            </a:r>
            <a:br>
              <a:rPr lang="ru-RU" sz="2100" dirty="0" smtClean="0"/>
            </a:br>
            <a:r>
              <a:rPr lang="ru-RU" sz="2100" b="1" dirty="0" smtClean="0">
                <a:solidFill>
                  <a:srgbClr val="00B050"/>
                </a:solidFill>
              </a:rPr>
              <a:t>- За какой?</a:t>
            </a:r>
            <a:r>
              <a:rPr lang="ru-RU" sz="2100" dirty="0" smtClean="0"/>
              <a:t/>
            </a:r>
            <a:br>
              <a:rPr lang="ru-RU" sz="2100" dirty="0" smtClean="0"/>
            </a:br>
            <a:r>
              <a:rPr lang="ru-RU" sz="2100" b="1" dirty="0" smtClean="0">
                <a:solidFill>
                  <a:srgbClr val="FF0000"/>
                </a:solidFill>
              </a:rPr>
              <a:t>- За красной.</a:t>
            </a:r>
            <a:r>
              <a:rPr lang="ru-RU" sz="2100" dirty="0" smtClean="0"/>
              <a:t/>
            </a:r>
            <a:br>
              <a:rPr lang="ru-RU" sz="2100" dirty="0" smtClean="0"/>
            </a:br>
            <a:r>
              <a:rPr lang="ru-RU" sz="2100" dirty="0" smtClean="0"/>
              <a:t>Если красной краски нет, хозяин говорит:</a:t>
            </a:r>
            <a:br>
              <a:rPr lang="ru-RU" sz="2100" dirty="0" smtClean="0"/>
            </a:br>
            <a:r>
              <a:rPr lang="ru-RU" sz="2100" b="1" dirty="0" smtClean="0">
                <a:solidFill>
                  <a:srgbClr val="00B050"/>
                </a:solidFill>
              </a:rPr>
              <a:t>- Нет такой. Ступай домой. По своей дорожке кривой. </a:t>
            </a:r>
            <a:r>
              <a:rPr lang="ru-RU" sz="2100" dirty="0" smtClean="0"/>
              <a:t/>
            </a:r>
            <a:br>
              <a:rPr lang="ru-RU" sz="2100" dirty="0" smtClean="0"/>
            </a:br>
            <a:r>
              <a:rPr lang="ru-RU" sz="2100" dirty="0" smtClean="0"/>
              <a:t>Если краска есть, хозяин говорит:</a:t>
            </a:r>
            <a:br>
              <a:rPr lang="ru-RU" sz="2100" dirty="0" smtClean="0"/>
            </a:br>
            <a:r>
              <a:rPr lang="ru-RU" sz="2100" b="1" dirty="0" smtClean="0">
                <a:solidFill>
                  <a:srgbClr val="00B050"/>
                </a:solidFill>
              </a:rPr>
              <a:t>Скачи на одной ножке по красной дорожке</a:t>
            </a:r>
            <a:br>
              <a:rPr lang="ru-RU" sz="2100" b="1" dirty="0" smtClean="0">
                <a:solidFill>
                  <a:srgbClr val="00B050"/>
                </a:solidFill>
              </a:rPr>
            </a:br>
            <a:r>
              <a:rPr lang="ru-RU" sz="2100" b="1" dirty="0" smtClean="0">
                <a:solidFill>
                  <a:srgbClr val="00B050"/>
                </a:solidFill>
              </a:rPr>
              <a:t>Найди красные сапожки.</a:t>
            </a:r>
            <a:br>
              <a:rPr lang="ru-RU" sz="2100" b="1" dirty="0" smtClean="0">
                <a:solidFill>
                  <a:srgbClr val="00B050"/>
                </a:solidFill>
              </a:rPr>
            </a:br>
            <a:r>
              <a:rPr lang="ru-RU" sz="2100" b="1" dirty="0" smtClean="0">
                <a:solidFill>
                  <a:srgbClr val="00B050"/>
                </a:solidFill>
              </a:rPr>
              <a:t>Поноси, поноси  и назад принеси!</a:t>
            </a:r>
            <a:r>
              <a:rPr lang="ru-RU" sz="2100" dirty="0" smtClean="0"/>
              <a:t/>
            </a:r>
            <a:br>
              <a:rPr lang="ru-RU" sz="2100" dirty="0" smtClean="0"/>
            </a:br>
            <a:r>
              <a:rPr lang="ru-RU" sz="2100" dirty="0" smtClean="0"/>
              <a:t>В это время красная краска убегает. </a:t>
            </a:r>
          </a:p>
          <a:p>
            <a:pPr algn="ctr"/>
            <a:r>
              <a:rPr lang="ru-RU" sz="2100" dirty="0" smtClean="0"/>
              <a:t>А черт </a:t>
            </a:r>
            <a:r>
              <a:rPr lang="ru-RU" sz="2100" b="1" dirty="0" smtClean="0"/>
              <a:t>пытается ее догнать.</a:t>
            </a:r>
            <a:endParaRPr lang="ru-RU" sz="21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C:\Users\User\Documents\ГРУППА№ 5 2021-2022 г\КОНКУРС\Игры\Жмурки.jpg"/>
          <p:cNvPicPr>
            <a:picLocks noChangeAspect="1" noChangeArrowheads="1"/>
          </p:cNvPicPr>
          <p:nvPr/>
        </p:nvPicPr>
        <p:blipFill>
          <a:blip r:embed="rId2" cstate="print"/>
          <a:srcRect/>
          <a:stretch>
            <a:fillRect/>
          </a:stretch>
        </p:blipFill>
        <p:spPr bwMode="auto">
          <a:xfrm>
            <a:off x="1" y="0"/>
            <a:ext cx="6857999" cy="9144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Users\User\Documents\ГРУППА№ 5 2021-2022 г\КОНКУРС\Игры\Лягушки.jp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TotalTime>
  <Words>538</Words>
  <Application>Microsoft Office PowerPoint</Application>
  <PresentationFormat>Экран (4:3)</PresentationFormat>
  <Paragraphs>80</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Слайд 1</vt:lpstr>
      <vt:lpstr>«Подвижная игра является упражнением,  посредством которого ребёнок готовится к жизни» П. Ф. Лесгафт </vt:lpstr>
      <vt:lpstr>История народных игр</vt:lpstr>
      <vt:lpstr>Особенности  русских народных игр</vt:lpstr>
      <vt:lpstr>Слайд 5</vt:lpstr>
      <vt:lpstr>«СТАДО»</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«ЗОЛОТЫЕ ВОРОТА» </vt:lpstr>
      <vt:lpstr>  «КОЛПАЧОК» Цель: учить детей браться за руки, выполнять движения, согласно тексту игры. Ход игры:  Дети и воспитатель становятся в круг. Воспитатель выбирает одного из детей, он будет колпачком. Воспитатель, и дети ходят  по кругу и приговаривают по тексту: Колпачок, колпачок Тоненькие ножки, Красные сапожки Мы тебя кормили, Мы тебя поили На ноги поставили Танцевать заставили. Танцуй сколько хочешь. Выбирай кого захочешь! Когда произносятся слова «мы тебя кормили, мы тебя поили», круг сужается, затем  снова дети расходятся назад, образую  большой круг, и хлопают в ладоши. Ребенок, стоящий в круге выбирает пару и дети  танцуют  под музыку. </vt:lpstr>
      <vt:lpstr>Использование русских народных игр  в воспитании дошкольников помогает духовному совершенствованию личности ребенка, расширению его историко-культурного кругозора и повышению уровня национального самосознания.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32</cp:revision>
  <dcterms:created xsi:type="dcterms:W3CDTF">2022-03-12T16:59:40Z</dcterms:created>
  <dcterms:modified xsi:type="dcterms:W3CDTF">2024-02-23T06:10:42Z</dcterms:modified>
</cp:coreProperties>
</file>