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78" r:id="rId9"/>
    <p:sldId id="280" r:id="rId10"/>
    <p:sldId id="263" r:id="rId11"/>
    <p:sldId id="276" r:id="rId12"/>
    <p:sldId id="262" r:id="rId13"/>
    <p:sldId id="265" r:id="rId14"/>
    <p:sldId id="267" r:id="rId15"/>
    <p:sldId id="269" r:id="rId16"/>
    <p:sldId id="268" r:id="rId17"/>
    <p:sldId id="270" r:id="rId18"/>
    <p:sldId id="271" r:id="rId19"/>
    <p:sldId id="273" r:id="rId20"/>
    <p:sldId id="272" r:id="rId21"/>
    <p:sldId id="277" r:id="rId22"/>
    <p:sldId id="275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74e/0005ac9d-14fcecec/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35" y="-14652"/>
            <a:ext cx="9163535" cy="6872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040560" cy="604867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 проекта </a:t>
            </a:r>
            <a:b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старшей группе №5 (ТНР)</a:t>
            </a:r>
            <a:b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тему: </a:t>
            </a:r>
            <a:b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Этот загадочный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космос»</a:t>
            </a:r>
            <a:b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Составила: воспитатель </a:t>
            </a:r>
            <a:b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Панова И. В.</a:t>
            </a:r>
            <a:endParaRPr lang="ru-RU" sz="1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img0.jpg"/>
          <p:cNvPicPr>
            <a:picLocks noChangeAspect="1" noChangeArrowheads="1"/>
          </p:cNvPicPr>
          <p:nvPr/>
        </p:nvPicPr>
        <p:blipFill>
          <a:blip r:embed="rId2" cstate="print"/>
          <a:srcRect t="8399" b="99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1520" y="332655"/>
            <a:ext cx="3960440" cy="864097"/>
          </a:xfrm>
        </p:spPr>
        <p:txBody>
          <a:bodyPr>
            <a:noAutofit/>
          </a:bodyPr>
          <a:lstStyle/>
          <a:p>
            <a:b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ocuments\ГРУППА№ 5 2021-2022 г\КОНСПЕКТЫ\Новая папка\ПРОЕКТ КОСМОС\А 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320480" cy="32322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050" name="Picture 2" descr="C:\Users\User\Pictures\ПРОЕКТ КОСМОС СТ ГР 2022 г\поддувашки2.jpg"/>
          <p:cNvPicPr>
            <a:picLocks noChangeAspect="1" noChangeArrowheads="1"/>
          </p:cNvPicPr>
          <p:nvPr/>
        </p:nvPicPr>
        <p:blipFill>
          <a:blip r:embed="rId4" cstate="print"/>
          <a:srcRect b="6551"/>
          <a:stretch>
            <a:fillRect/>
          </a:stretch>
        </p:blipFill>
        <p:spPr bwMode="auto">
          <a:xfrm>
            <a:off x="179512" y="1556792"/>
            <a:ext cx="4103242" cy="511256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2051" name="Picture 3" descr="C:\Users\User\Pictures\ПРОЕКТ КОСМОС СТ ГР 2022 г\поддувашки4.jpg"/>
          <p:cNvPicPr>
            <a:picLocks noChangeAspect="1" noChangeArrowheads="1"/>
          </p:cNvPicPr>
          <p:nvPr/>
        </p:nvPicPr>
        <p:blipFill>
          <a:blip r:embed="rId5" cstate="print"/>
          <a:srcRect l="8486" t="13932" r="4234"/>
          <a:stretch>
            <a:fillRect/>
          </a:stretch>
        </p:blipFill>
        <p:spPr bwMode="auto">
          <a:xfrm>
            <a:off x="4572000" y="188640"/>
            <a:ext cx="4320480" cy="309634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img0.jpg"/>
          <p:cNvPicPr>
            <a:picLocks noChangeAspect="1" noChangeArrowheads="1"/>
          </p:cNvPicPr>
          <p:nvPr/>
        </p:nvPicPr>
        <p:blipFill>
          <a:blip r:embed="rId2" cstate="print"/>
          <a:srcRect t="8399" b="99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148064" y="188640"/>
            <a:ext cx="3528392" cy="252028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Упражнения для развития речевого дыхания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Pictures\ПРОЕКТ КОСМОС СТ ГР 2022 г\поддуваш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4984"/>
            <a:ext cx="4464496" cy="334837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027" name="Picture 3" descr="C:\Users\User\Pictures\ПРОЕКТ КОСМОС СТ ГР 2022 г\поддувашки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188641"/>
            <a:ext cx="4176463" cy="375881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img0.jpg"/>
          <p:cNvPicPr>
            <a:picLocks noChangeAspect="1" noChangeArrowheads="1"/>
          </p:cNvPicPr>
          <p:nvPr/>
        </p:nvPicPr>
        <p:blipFill>
          <a:blip r:embed="rId2" cstate="print"/>
          <a:srcRect t="8399" b="99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5220072" y="188640"/>
            <a:ext cx="3672408" cy="2448272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. </a:t>
            </a:r>
            <a:br>
              <a:rPr lang="ru-RU" sz="4000" b="1" dirty="0"/>
            </a:br>
            <a:r>
              <a:rPr lang="ru-RU" sz="4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Художественно - эстетическое развитие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ocuments\ГРУППА№ 5 2021-2022 г\КОНСПЕКТЫ\Новая папка\ПРОЕКТ КОСМОС\рисование.jpg"/>
          <p:cNvPicPr>
            <a:picLocks noChangeAspect="1" noChangeArrowheads="1"/>
          </p:cNvPicPr>
          <p:nvPr/>
        </p:nvPicPr>
        <p:blipFill>
          <a:blip r:embed="rId3" cstate="print"/>
          <a:srcRect t="6250"/>
          <a:stretch>
            <a:fillRect/>
          </a:stretch>
        </p:blipFill>
        <p:spPr bwMode="auto">
          <a:xfrm>
            <a:off x="179512" y="188640"/>
            <a:ext cx="4608512" cy="32403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2" descr="C:\Users\User\Documents\ГРУППА№ 5 2021-2022 г\КОНСПЕКТЫ\Новая папка\ПРОЕКТ КОСМОС\А М1.jpg"/>
          <p:cNvPicPr>
            <a:picLocks noChangeAspect="1" noChangeArrowheads="1"/>
          </p:cNvPicPr>
          <p:nvPr/>
        </p:nvPicPr>
        <p:blipFill>
          <a:blip r:embed="rId4" cstate="print"/>
          <a:srcRect t="18606" r="15897" b="17152"/>
          <a:stretch>
            <a:fillRect/>
          </a:stretch>
        </p:blipFill>
        <p:spPr bwMode="auto">
          <a:xfrm>
            <a:off x="3263914" y="3429000"/>
            <a:ext cx="5628566" cy="3268727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1520" y="4437112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Рисование «Ракеты летят </a:t>
            </a:r>
          </a:p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космос</a:t>
            </a:r>
            <a:r>
              <a:rPr lang="ru-RU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img0.jpg"/>
          <p:cNvPicPr>
            <a:picLocks noChangeAspect="1" noChangeArrowheads="1"/>
          </p:cNvPicPr>
          <p:nvPr/>
        </p:nvPicPr>
        <p:blipFill>
          <a:blip r:embed="rId2" cstate="print"/>
          <a:srcRect t="8399" b="99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7848872" cy="112474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. </a:t>
            </a:r>
            <a:br>
              <a:rPr lang="ru-RU" b="1" dirty="0"/>
            </a:br>
            <a:r>
              <a:rPr lang="ru-RU" sz="4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Художественно - эстетическое развитие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лепка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User\Documents\ГРУППА№ 5 2021-2022 г\КОНСПЕКТЫ\Новая папка\ПРОЕКТ КОСМОС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340768"/>
            <a:ext cx="7026345" cy="525658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img0.jpg"/>
          <p:cNvPicPr>
            <a:picLocks noChangeAspect="1" noChangeArrowheads="1"/>
          </p:cNvPicPr>
          <p:nvPr/>
        </p:nvPicPr>
        <p:blipFill>
          <a:blip r:embed="rId2" cstate="print"/>
          <a:srcRect t="8399" b="99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User\Pictures\Новая папка (3)\20.jpg"/>
          <p:cNvPicPr>
            <a:picLocks noChangeAspect="1" noChangeArrowheads="1"/>
          </p:cNvPicPr>
          <p:nvPr/>
        </p:nvPicPr>
        <p:blipFill>
          <a:blip r:embed="rId3" cstate="print"/>
          <a:srcRect t="3180" r="2871" b="3338"/>
          <a:stretch>
            <a:fillRect/>
          </a:stretch>
        </p:blipFill>
        <p:spPr bwMode="auto">
          <a:xfrm>
            <a:off x="179512" y="139620"/>
            <a:ext cx="4717032" cy="36688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5436096" y="274638"/>
            <a:ext cx="3096344" cy="236227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. </a:t>
            </a:r>
            <a:br>
              <a:rPr lang="ru-RU" b="1" dirty="0"/>
            </a:b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 развитие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ocuments\ГРУППА№ 5 2021-2022 г\КОНСПЕКТЫ\Новая папка\ПРОЕКТ КОСМОС\index.jpg"/>
          <p:cNvPicPr>
            <a:picLocks noChangeAspect="1" noChangeArrowheads="1"/>
          </p:cNvPicPr>
          <p:nvPr/>
        </p:nvPicPr>
        <p:blipFill>
          <a:blip r:embed="rId4" cstate="print"/>
          <a:srcRect l="10011" t="51050" r="5780"/>
          <a:stretch>
            <a:fillRect/>
          </a:stretch>
        </p:blipFill>
        <p:spPr bwMode="auto">
          <a:xfrm>
            <a:off x="4211960" y="3013010"/>
            <a:ext cx="4680520" cy="3636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img0.jpg"/>
          <p:cNvPicPr>
            <a:picLocks noChangeAspect="1" noChangeArrowheads="1"/>
          </p:cNvPicPr>
          <p:nvPr/>
        </p:nvPicPr>
        <p:blipFill>
          <a:blip r:embed="rId2" cstate="print"/>
          <a:srcRect t="8399" b="99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. </a:t>
            </a:r>
            <a:br>
              <a:rPr lang="ru-RU" b="1" dirty="0"/>
            </a:br>
            <a:endParaRPr lang="ru-RU" sz="40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419872" y="332656"/>
            <a:ext cx="2376264" cy="1584176"/>
          </a:xfrm>
        </p:spPr>
        <p:txBody>
          <a:bodyPr>
            <a:normAutofit fontScale="32500" lnSpcReduction="20000"/>
          </a:bodyPr>
          <a:lstStyle/>
          <a:p>
            <a:endParaRPr lang="ru-RU" sz="3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Конструктивные </a:t>
            </a:r>
          </a:p>
          <a:p>
            <a:r>
              <a:rPr lang="ru-RU" sz="8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</a:p>
        </p:txBody>
      </p:sp>
      <p:pic>
        <p:nvPicPr>
          <p:cNvPr id="1026" name="Picture 2" descr="C:\Users\User\Pictures\Новая папка (3)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240360" cy="295885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1027" name="Picture 3" descr="C:\Users\User\Pictures\Новая папка (3)\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499797"/>
            <a:ext cx="1728192" cy="29045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8" name="Picture 4" descr="C:\Users\User\Pictures\Новая папка (3)\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73016"/>
            <a:ext cx="2813501" cy="29080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9" name="Picture 5" descr="C:\Users\User\Pictures\Новая папка (3)\9.jpg"/>
          <p:cNvPicPr>
            <a:picLocks noChangeAspect="1" noChangeArrowheads="1"/>
          </p:cNvPicPr>
          <p:nvPr/>
        </p:nvPicPr>
        <p:blipFill>
          <a:blip r:embed="rId6" cstate="print"/>
          <a:srcRect t="3939" b="3497"/>
          <a:stretch>
            <a:fillRect/>
          </a:stretch>
        </p:blipFill>
        <p:spPr bwMode="auto">
          <a:xfrm>
            <a:off x="3347864" y="3284984"/>
            <a:ext cx="3240360" cy="3384376"/>
          </a:xfrm>
          <a:prstGeom prst="rect">
            <a:avLst/>
          </a:prstGeom>
          <a:noFill/>
        </p:spPr>
      </p:pic>
      <p:pic>
        <p:nvPicPr>
          <p:cNvPr id="1030" name="Picture 6" descr="C:\Users\User\Pictures\Новая папка (3)\13.jpg"/>
          <p:cNvPicPr>
            <a:picLocks noChangeAspect="1" noChangeArrowheads="1"/>
          </p:cNvPicPr>
          <p:nvPr/>
        </p:nvPicPr>
        <p:blipFill>
          <a:blip r:embed="rId7" cstate="print"/>
          <a:srcRect l="2308" r="3243"/>
          <a:stretch>
            <a:fillRect/>
          </a:stretch>
        </p:blipFill>
        <p:spPr bwMode="auto">
          <a:xfrm>
            <a:off x="5796136" y="188640"/>
            <a:ext cx="3101859" cy="2924943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img0.jpg"/>
          <p:cNvPicPr>
            <a:picLocks noChangeAspect="1" noChangeArrowheads="1"/>
          </p:cNvPicPr>
          <p:nvPr/>
        </p:nvPicPr>
        <p:blipFill>
          <a:blip r:embed="rId2" cstate="print"/>
          <a:srcRect t="8399" b="99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5220072" y="404664"/>
            <a:ext cx="3600400" cy="151216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. </a:t>
            </a:r>
            <a:br>
              <a:rPr lang="ru-RU" b="1" dirty="0"/>
            </a:br>
            <a:r>
              <a:rPr lang="ru-RU" sz="4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Физическое развитие:</a:t>
            </a:r>
            <a:r>
              <a:rPr lang="ru-RU" sz="40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Pictures\Новая папка (3)\IMG_20220418_100828.jpg"/>
          <p:cNvPicPr>
            <a:picLocks noChangeAspect="1" noChangeArrowheads="1"/>
          </p:cNvPicPr>
          <p:nvPr/>
        </p:nvPicPr>
        <p:blipFill>
          <a:blip r:embed="rId3" cstate="print"/>
          <a:srcRect l="2548" t="11918" r="8272"/>
          <a:stretch>
            <a:fillRect/>
          </a:stretch>
        </p:blipFill>
        <p:spPr bwMode="auto">
          <a:xfrm>
            <a:off x="251520" y="260647"/>
            <a:ext cx="4676714" cy="345638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051" name="Picture 3" descr="C:\Users\User\Pictures\Новая папка (3)\IMG_20220418_083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8901" y="3212976"/>
            <a:ext cx="4619131" cy="345638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5536" y="479715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 с пальчиками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Планеты солнечной системы»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img0.jpg"/>
          <p:cNvPicPr>
            <a:picLocks noChangeAspect="1" noChangeArrowheads="1"/>
          </p:cNvPicPr>
          <p:nvPr/>
        </p:nvPicPr>
        <p:blipFill>
          <a:blip r:embed="rId2" cstate="print"/>
          <a:srcRect t="8399" b="99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. </a:t>
            </a:r>
            <a:br>
              <a:rPr lang="ru-RU" b="1" dirty="0"/>
            </a:br>
            <a:endParaRPr lang="ru-RU" sz="40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1"/>
            <a:ext cx="7772400" cy="836711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</p:txBody>
      </p:sp>
      <p:pic>
        <p:nvPicPr>
          <p:cNvPr id="6" name="Picture 2" descr="C:\Users\user\Desktop\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365104"/>
            <a:ext cx="2952328" cy="2214246"/>
          </a:xfrm>
          <a:prstGeom prst="rect">
            <a:avLst/>
          </a:prstGeom>
          <a:noFill/>
        </p:spPr>
      </p:pic>
      <p:pic>
        <p:nvPicPr>
          <p:cNvPr id="7170" name="Picture 2" descr="C:\Users\User\Downloads\item_49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132856"/>
            <a:ext cx="1584176" cy="2088232"/>
          </a:xfrm>
          <a:prstGeom prst="rect">
            <a:avLst/>
          </a:prstGeom>
          <a:noFill/>
        </p:spPr>
      </p:pic>
      <p:pic>
        <p:nvPicPr>
          <p:cNvPr id="7172" name="Picture 4" descr="C:\Users\User\Downloads\item_49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3664" y="2132856"/>
            <a:ext cx="2970584" cy="2088232"/>
          </a:xfrm>
          <a:prstGeom prst="rect">
            <a:avLst/>
          </a:prstGeom>
          <a:noFill/>
        </p:spPr>
      </p:pic>
      <p:pic>
        <p:nvPicPr>
          <p:cNvPr id="10242" name="Picture 2" descr="C:\Users\User\Pictures\Новая папка (3)\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132856"/>
            <a:ext cx="3348372" cy="446449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4098" name="Picture 2" descr="C:\Мама\картинки для работы\космос\Новая папка (2)\image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4407100"/>
            <a:ext cx="1656183" cy="211824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51520" y="764704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«Собери картинку», «Что лишнее?», «Продолжи логическую цепочку»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img0.jpg"/>
          <p:cNvPicPr>
            <a:picLocks noChangeAspect="1" noChangeArrowheads="1"/>
          </p:cNvPicPr>
          <p:nvPr/>
        </p:nvPicPr>
        <p:blipFill>
          <a:blip r:embed="rId2" cstate="print"/>
          <a:srcRect t="8399" b="99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4716016" y="274638"/>
            <a:ext cx="4176464" cy="178621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Сюжетно –ролевые игры</a:t>
            </a:r>
            <a:endParaRPr lang="ru-RU" sz="36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ocuments\ГРУППА№ 5 2021-2022 г\КОНСПЕКТЫ\Новая папка\ПРОЕКТ КОСМОС\Олес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523812" cy="338437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074" name="Picture 2" descr="C:\Users\User\Pictures\Новая папка (3)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81674"/>
            <a:ext cx="4320480" cy="399353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img0.jpg"/>
          <p:cNvPicPr>
            <a:picLocks noChangeAspect="1" noChangeArrowheads="1"/>
          </p:cNvPicPr>
          <p:nvPr/>
        </p:nvPicPr>
        <p:blipFill>
          <a:blip r:embed="rId2" cstate="print"/>
          <a:srcRect t="8399" b="99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043608" y="274638"/>
            <a:ext cx="7185992" cy="99412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. </a:t>
            </a:r>
            <a:br>
              <a:rPr lang="ru-RU" b="1" dirty="0"/>
            </a:br>
            <a:endParaRPr lang="ru-RU" sz="40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Pictures\Новая папка (3)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3" y="2420888"/>
            <a:ext cx="4503661" cy="381642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4100" name="Picture 4" descr="C:\Users\User\Pictures\Новая папка (3)\IMG_20220418_1027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740480"/>
            <a:ext cx="4104456" cy="548521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88024" y="620688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«Конструкторское бюро»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img0.jpg"/>
          <p:cNvPicPr>
            <a:picLocks noChangeAspect="1" noChangeArrowheads="1"/>
          </p:cNvPicPr>
          <p:nvPr/>
        </p:nvPicPr>
        <p:blipFill>
          <a:blip r:embed="rId2" cstate="print"/>
          <a:srcRect t="8399" b="99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352927" cy="4068167"/>
          </a:xfrm>
        </p:spPr>
        <p:txBody>
          <a:bodyPr>
            <a:noAutofit/>
          </a:bodyPr>
          <a:lstStyle/>
          <a:p>
            <a:pPr lvl="0" algn="ctr"/>
            <a:r>
              <a:rPr lang="ru-RU" sz="2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Совершенствовать знания и представления детей </a:t>
            </a:r>
            <a:br>
              <a:rPr lang="ru-RU" sz="2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Космосе, о профессии космонавт, </a:t>
            </a:r>
            <a:br>
              <a:rPr lang="ru-RU" sz="2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планетах солнечной системы;</a:t>
            </a:r>
            <a:br>
              <a:rPr lang="ru-RU" sz="2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Создать условия для развития познавательных способностей детей, внимания, памяти, воображения, логического мышления, творческих способностей.</a:t>
            </a:r>
            <a:br>
              <a:rPr lang="ru-RU" sz="2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22313" y="404665"/>
            <a:ext cx="7772400" cy="864095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img0.jpg"/>
          <p:cNvPicPr>
            <a:picLocks noChangeAspect="1" noChangeArrowheads="1"/>
          </p:cNvPicPr>
          <p:nvPr/>
        </p:nvPicPr>
        <p:blipFill>
          <a:blip r:embed="rId2" cstate="print"/>
          <a:srcRect t="8399" b="99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043608" y="274638"/>
            <a:ext cx="7185992" cy="99412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. </a:t>
            </a:r>
            <a:br>
              <a:rPr lang="ru-RU" b="1" dirty="0"/>
            </a:br>
            <a:endParaRPr lang="ru-RU" sz="40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Выставка совместно с родителями «Удивительный космос»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cuments\ГРУППА№ 5 2021-2022 г\КОНСПЕКТЫ\КОСМОС\МОЙ ПРОЕКТ КОСМОС\nOtd9IEh6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4512502" cy="338437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194" name="Picture 2" descr="C:\Users\User\Pictures\Новая папка (3)\15.jpg"/>
          <p:cNvPicPr>
            <a:picLocks noChangeAspect="1" noChangeArrowheads="1"/>
          </p:cNvPicPr>
          <p:nvPr/>
        </p:nvPicPr>
        <p:blipFill>
          <a:blip r:embed="rId4" cstate="print"/>
          <a:srcRect l="2042" t="3801" r="2042" b="2751"/>
          <a:stretch>
            <a:fillRect/>
          </a:stretch>
        </p:blipFill>
        <p:spPr bwMode="auto">
          <a:xfrm>
            <a:off x="251520" y="1196752"/>
            <a:ext cx="4248472" cy="325960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img0.jpg"/>
          <p:cNvPicPr>
            <a:picLocks noChangeAspect="1" noChangeArrowheads="1"/>
          </p:cNvPicPr>
          <p:nvPr/>
        </p:nvPicPr>
        <p:blipFill>
          <a:blip r:embed="rId2" cstate="print"/>
          <a:srcRect t="8399" b="99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043608" y="274638"/>
            <a:ext cx="7185992" cy="99412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. </a:t>
            </a:r>
            <a:br>
              <a:rPr lang="ru-RU" b="1" dirty="0"/>
            </a:br>
            <a:endParaRPr lang="ru-RU" sz="40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Pictures\Новая папка (3)\114.jpg"/>
          <p:cNvPicPr>
            <a:picLocks noChangeAspect="1" noChangeArrowheads="1"/>
          </p:cNvPicPr>
          <p:nvPr/>
        </p:nvPicPr>
        <p:blipFill>
          <a:blip r:embed="rId3" cstate="print"/>
          <a:srcRect t="46289" r="89169"/>
          <a:stretch>
            <a:fillRect/>
          </a:stretch>
        </p:blipFill>
        <p:spPr bwMode="auto">
          <a:xfrm>
            <a:off x="827584" y="332656"/>
            <a:ext cx="2122927" cy="6342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8" name="Picture 2" descr="C:\Users\User\Pictures\Новая папка (3)\114.jpg"/>
          <p:cNvPicPr>
            <a:picLocks noChangeAspect="1" noChangeArrowheads="1"/>
          </p:cNvPicPr>
          <p:nvPr/>
        </p:nvPicPr>
        <p:blipFill>
          <a:blip r:embed="rId3" cstate="print"/>
          <a:srcRect l="85506" t="77710" b="3777"/>
          <a:stretch>
            <a:fillRect/>
          </a:stretch>
        </p:blipFill>
        <p:spPr bwMode="auto">
          <a:xfrm>
            <a:off x="3851919" y="2708920"/>
            <a:ext cx="4772367" cy="367240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img0.jpg"/>
          <p:cNvPicPr>
            <a:picLocks noChangeAspect="1" noChangeArrowheads="1"/>
          </p:cNvPicPr>
          <p:nvPr/>
        </p:nvPicPr>
        <p:blipFill>
          <a:blip r:embed="rId2" cstate="print"/>
          <a:srcRect t="8399" b="99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b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Выставка детских работ, выполненных в ходе реализации проекта.</a:t>
            </a:r>
            <a:br>
              <a:rPr lang="ru-RU" sz="3200" dirty="0">
                <a:solidFill>
                  <a:schemeClr val="bg1"/>
                </a:solidFill>
              </a:rPr>
            </a:br>
            <a:b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C:\Users\User\Pictures\Новая папка (3)\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8712968" cy="5249563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img0.jpg"/>
          <p:cNvPicPr>
            <a:picLocks noChangeAspect="1" noChangeArrowheads="1"/>
          </p:cNvPicPr>
          <p:nvPr/>
        </p:nvPicPr>
        <p:blipFill>
          <a:blip r:embed="rId2" cstate="print"/>
          <a:srcRect t="8399" b="99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25344"/>
          </a:xfrm>
        </p:spPr>
        <p:txBody>
          <a:bodyPr>
            <a:normAutofit fontScale="90000"/>
          </a:bodyPr>
          <a:lstStyle/>
          <a:p>
            <a:br>
              <a:rPr lang="ru-RU" b="1" u="sng" dirty="0">
                <a:solidFill>
                  <a:schemeClr val="bg1"/>
                </a:solidFill>
              </a:rPr>
            </a:br>
            <a:br>
              <a:rPr lang="ru-RU" b="1" u="sng" dirty="0">
                <a:solidFill>
                  <a:schemeClr val="bg1"/>
                </a:solidFill>
              </a:rPr>
            </a:br>
            <a:r>
              <a:rPr lang="ru-RU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ходе реализации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Этот загадочный Космос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у детей расширились</a:t>
            </a:r>
            <a:b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обогатились знания о космосе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 строении солнечной системы, планетах солнечной системы. Ребята закрепили знания о первом космонавте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полетевшем  в космос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Детей расширился словарный запас.</a:t>
            </a:r>
            <a:b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Была организована выставка совместного творчества детей и родителей.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img0.jpg"/>
          <p:cNvPicPr>
            <a:picLocks noChangeAspect="1" noChangeArrowheads="1"/>
          </p:cNvPicPr>
          <p:nvPr/>
        </p:nvPicPr>
        <p:blipFill>
          <a:blip r:embed="rId2" cstate="print"/>
          <a:srcRect t="8399" b="99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Задачи</a:t>
            </a:r>
            <a:r>
              <a:rPr lang="ru-RU" dirty="0"/>
              <a:t> </a:t>
            </a:r>
            <a:r>
              <a:rPr lang="ru-RU" b="1" dirty="0"/>
              <a:t>проекта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: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адачи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24936" cy="5472608"/>
          </a:xfrm>
        </p:spPr>
        <p:txBody>
          <a:bodyPr>
            <a:normAutofit fontScale="32500" lnSpcReduction="20000"/>
          </a:bodyPr>
          <a:lstStyle/>
          <a:p>
            <a:endParaRPr lang="ru-RU" sz="4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pPr lvl="0"/>
            <a:r>
              <a:rPr lang="ru-RU" sz="8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Формировать образное представление о </a:t>
            </a:r>
            <a:r>
              <a:rPr lang="ru-RU" sz="8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космосе</a:t>
            </a:r>
            <a:r>
              <a:rPr lang="ru-RU" sz="8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планетах солнечной системы;</a:t>
            </a:r>
          </a:p>
          <a:p>
            <a:pPr lvl="0"/>
            <a:r>
              <a:rPr lang="ru-RU" sz="8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Познакомить детей с профессией </a:t>
            </a:r>
            <a:r>
              <a:rPr lang="ru-RU" sz="8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космонавт;</a:t>
            </a:r>
            <a:endParaRPr lang="ru-RU" sz="8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8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Развивать познавательный интерес, творческие способности, фантазию, воображение;</a:t>
            </a:r>
          </a:p>
          <a:p>
            <a:r>
              <a:rPr lang="ru-RU" sz="8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Обучающие:</a:t>
            </a:r>
          </a:p>
          <a:p>
            <a:pPr lvl="0"/>
            <a:r>
              <a:rPr lang="ru-RU" sz="8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Обогащать словарь детей новыми словами;</a:t>
            </a:r>
          </a:p>
          <a:p>
            <a:pPr lvl="0"/>
            <a:r>
              <a:rPr lang="ru-RU" sz="8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Учить отгадывать и придумывать загадки о космосе</a:t>
            </a:r>
            <a:r>
              <a:rPr lang="ru-RU" sz="8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8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8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Развивать творческие и познавательные способности; речевые умения и мелкую моторику рук</a:t>
            </a:r>
          </a:p>
          <a:p>
            <a:r>
              <a:rPr lang="ru-RU" sz="8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8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7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img0.jpg"/>
          <p:cNvPicPr>
            <a:picLocks noChangeAspect="1" noChangeArrowheads="1"/>
          </p:cNvPicPr>
          <p:nvPr/>
        </p:nvPicPr>
        <p:blipFill>
          <a:blip r:embed="rId2" cstate="print"/>
          <a:srcRect t="8399" b="99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6322714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b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Воспитывать чувство патриотизма, гордости за Родину, успех страны;</a:t>
            </a:r>
            <a:br>
              <a:rPr lang="ru-RU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всех компонентов детской игры, игровых действий, сюжетов, умений устанавливать ролевые отношения, вести ролевой диалог;</a:t>
            </a:r>
            <a:br>
              <a:rPr lang="ru-RU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Организовать выставку поделок, рисунков;</a:t>
            </a:r>
            <a:br>
              <a:rPr lang="ru-RU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Повышать заинтересованность родителей к продуктивной деятельности с детьми;</a:t>
            </a:r>
            <a:br>
              <a:rPr lang="ru-RU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Привлечь родителей к участию в проекте через пополнение тематического уголка, чтение детям произведений о космосе, выполнение домашнего задания - изготовление поделок на космическую тему</a:t>
            </a:r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img0.jpg"/>
          <p:cNvPicPr>
            <a:picLocks noChangeAspect="1" noChangeArrowheads="1"/>
          </p:cNvPicPr>
          <p:nvPr/>
        </p:nvPicPr>
        <p:blipFill>
          <a:blip r:embed="rId2" cstate="print"/>
          <a:srcRect t="8399" b="99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Autofit/>
          </a:bodyPr>
          <a:lstStyle/>
          <a:p>
            <a:br>
              <a:rPr lang="ru-RU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этап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Организационный</a:t>
            </a:r>
            <a:b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Изучение и подбор материала. Разработка структуры проекта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Пополнение книжного уголка книжками </a:t>
            </a:r>
            <a:b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иллюстрациями по теме проекта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Подбор литературы по теме проекта: стихотворения, загадки;</a:t>
            </a:r>
            <a:b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Подбор игр, мультфильмов по данной теме;</a:t>
            </a:r>
            <a:b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Ознакомление родителей с темой проекта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дальнейшая работа по взаимодействию в рамках проекта;</a:t>
            </a:r>
            <a:b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Разработка занятий, определение тематики бесед.</a:t>
            </a:r>
            <a:b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img0.jpg"/>
          <p:cNvPicPr>
            <a:picLocks noChangeAspect="1" noChangeArrowheads="1"/>
          </p:cNvPicPr>
          <p:nvPr/>
        </p:nvPicPr>
        <p:blipFill>
          <a:blip r:embed="rId2" cstate="print"/>
          <a:srcRect t="8399" b="99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r>
              <a:rPr lang="ru-RU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этап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Основной</a:t>
            </a:r>
            <a:b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Интегрирование проектной деятельности в образовательные области.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img0.jpg"/>
          <p:cNvPicPr>
            <a:picLocks noChangeAspect="1" noChangeArrowheads="1"/>
          </p:cNvPicPr>
          <p:nvPr/>
        </p:nvPicPr>
        <p:blipFill>
          <a:blip r:embed="rId2" cstate="print"/>
          <a:srcRect t="8399" b="99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93610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2592288" cy="4680520"/>
          </a:xfrm>
        </p:spPr>
        <p:txBody>
          <a:bodyPr>
            <a:normAutofit fontScale="92500" lnSpcReduction="20000"/>
          </a:bodyPr>
          <a:lstStyle/>
          <a:p>
            <a:r>
              <a:rPr lang="ru-RU" sz="3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еседы</a:t>
            </a:r>
            <a:r>
              <a:rPr lang="ru-RU" sz="3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Космос, звезды, вселенная</a:t>
            </a:r>
            <a:r>
              <a:rPr lang="ru-RU" sz="3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3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Первый космонавт </a:t>
            </a:r>
          </a:p>
          <a:p>
            <a:r>
              <a:rPr lang="ru-RU" sz="3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планете  Земля</a:t>
            </a:r>
            <a:r>
              <a:rPr lang="ru-RU" sz="3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 «</a:t>
            </a:r>
            <a:r>
              <a:rPr lang="ru-RU" sz="3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Покорение космоса»</a:t>
            </a:r>
            <a:endParaRPr lang="ru-RU" sz="3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6" name="Picture 2" descr="C:\Users\User\Documents\ГРУППА№ 5 2021-2022 г\КОНСПЕКТЫ\Новая папка\ПРОЕКТ КОСМОС\я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5" y="1340768"/>
            <a:ext cx="5934307" cy="521809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img0.jpg"/>
          <p:cNvPicPr>
            <a:picLocks noChangeAspect="1" noChangeArrowheads="1"/>
          </p:cNvPicPr>
          <p:nvPr/>
        </p:nvPicPr>
        <p:blipFill>
          <a:blip r:embed="rId2" cstate="print"/>
          <a:srcRect t="8399" b="99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043608" y="274638"/>
            <a:ext cx="7185992" cy="99412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. </a:t>
            </a:r>
            <a:br>
              <a:rPr lang="ru-RU" b="1" dirty="0"/>
            </a:br>
            <a:endParaRPr lang="ru-RU" sz="40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Pictures\Новая папка (3)\IMG_20220418_1658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265" y="764704"/>
            <a:ext cx="4310548" cy="576064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7171" name="Picture 3" descr="C:\Users\User\Pictures\Новая папка (3)\IMG_20220418_1649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764704"/>
            <a:ext cx="4320480" cy="577391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img0.jpg"/>
          <p:cNvPicPr>
            <a:picLocks noChangeAspect="1" noChangeArrowheads="1"/>
          </p:cNvPicPr>
          <p:nvPr/>
        </p:nvPicPr>
        <p:blipFill>
          <a:blip r:embed="rId2" cstate="print"/>
          <a:srcRect t="8399" b="99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User\Pictures\ПРОЕКТ КОСМОС СТ ГР 2022 г\Палочки Кюизенера1.jpg"/>
          <p:cNvPicPr>
            <a:picLocks noChangeAspect="1" noChangeArrowheads="1"/>
          </p:cNvPicPr>
          <p:nvPr/>
        </p:nvPicPr>
        <p:blipFill>
          <a:blip r:embed="rId3" cstate="print"/>
          <a:srcRect l="4326" r="6688" b="2751"/>
          <a:stretch>
            <a:fillRect/>
          </a:stretch>
        </p:blipFill>
        <p:spPr bwMode="auto">
          <a:xfrm>
            <a:off x="4644008" y="134475"/>
            <a:ext cx="4320480" cy="3249901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3075" name="Picture 3" descr="C:\Users\User\Pictures\ПРОЕКТ КОСМОС СТ ГР 2022 г\Палочки Кюизене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7" y="3429000"/>
            <a:ext cx="4320479" cy="3240359"/>
          </a:xfrm>
          <a:prstGeom prst="rect">
            <a:avLst/>
          </a:prstGeom>
          <a:noFill/>
        </p:spPr>
      </p:pic>
      <p:pic>
        <p:nvPicPr>
          <p:cNvPr id="3077" name="Picture 5" descr="C:\Users\User\Pictures\ПРОЕКТ КОСМОС СТ ГР 2022 г\Палочки Кюизенера2.jpg"/>
          <p:cNvPicPr>
            <a:picLocks noChangeAspect="1" noChangeArrowheads="1"/>
          </p:cNvPicPr>
          <p:nvPr/>
        </p:nvPicPr>
        <p:blipFill>
          <a:blip r:embed="rId5" cstate="print"/>
          <a:srcRect r="2401" b="23750"/>
          <a:stretch>
            <a:fillRect/>
          </a:stretch>
        </p:blipFill>
        <p:spPr bwMode="auto">
          <a:xfrm>
            <a:off x="179512" y="2132856"/>
            <a:ext cx="4288788" cy="446749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51520" y="260648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Конструирование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палочек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530</Words>
  <Application>Microsoft Office PowerPoint</Application>
  <PresentationFormat>Экран (4:3)</PresentationFormat>
  <Paragraphs>49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Презентация проекта  в старшей группе №5 (ТНР) на тему:  «Этот загадочный космос»      Составила: воспитатель  Панова И. В.</vt:lpstr>
      <vt:lpstr>Совершенствовать знания и представления детей  о Космосе, о профессии космонавт,  о планетах солнечной системы;   Создать условия для развития познавательных способностей детей, внимания, памяти, воображения, логического мышления, творческих способностей. </vt:lpstr>
      <vt:lpstr>Задачи проекта: :Задачи проекта: </vt:lpstr>
      <vt:lpstr>Воспитательные:  Воспитывать чувство патриотизма, гордости за Родину, успех страны; Способствовать развитию всех компонентов детской игры, игровых действий, сюжетов, умений устанавливать ролевые отношения, вести ролевой диалог; Организовать выставку поделок, рисунков; Повышать заинтересованность родителей к продуктивной деятельности с детьми; Привлечь родителей к участию в проекте через пополнение тематического уголка, чтение детям произведений о космосе, выполнение домашнего задания - изготовление поделок на космическую тему.  </vt:lpstr>
      <vt:lpstr> 1 этап: Организационный • Изучение и подбор материала. Разработка структуры проекта; • Пополнение книжного уголка книжками  и иллюстрациями по теме проекта; • Подбор литературы по теме проекта: стихотворения, загадки; • Подбор игр, мультфильмов по данной теме; • Ознакомление родителей с темой проекта и дальнейшая работа по взаимодействию в рамках проекта; • Разработка занятий, определение тематики бесед. </vt:lpstr>
      <vt:lpstr>2 этап: Основной Интегрирование проектной деятельности в образовательные области. </vt:lpstr>
      <vt:lpstr>Познавательное развитие</vt:lpstr>
      <vt:lpstr>.  </vt:lpstr>
      <vt:lpstr>Презентация PowerPoint</vt:lpstr>
      <vt:lpstr> Речевое развитие  </vt:lpstr>
      <vt:lpstr>Упражнения для развития речевого дыхания</vt:lpstr>
      <vt:lpstr>.  Художественно - эстетическое развитие  </vt:lpstr>
      <vt:lpstr>.  Художественно - эстетическое развитие: лепка </vt:lpstr>
      <vt:lpstr>.  Художественно – эстетическое развитие  </vt:lpstr>
      <vt:lpstr>.  </vt:lpstr>
      <vt:lpstr>.  Физическое развитие:  </vt:lpstr>
      <vt:lpstr>.  </vt:lpstr>
      <vt:lpstr>. Сюжетно –ролевые игры</vt:lpstr>
      <vt:lpstr>.  </vt:lpstr>
      <vt:lpstr>.  </vt:lpstr>
      <vt:lpstr>.  </vt:lpstr>
      <vt:lpstr>  Выставка детских работ, выполненных в ходе реализации проекта.  </vt:lpstr>
      <vt:lpstr>  Вывод:  В ходе реализации проекта «Этот загадочный Космос» у детей расширились  и обогатились знания о космосе, о строении солнечной системы, планетах солнечной системы. Ребята закрепили знания о первом космонавте, полетевшем  в космос.  У Детей расширился словарный запас.  Была организована выставка совместного творчества детей и родителей.   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 в старшей группе №5 на тему:  «Загадочный космос»</dc:title>
  <dc:creator>User</dc:creator>
  <cp:lastModifiedBy>Ирина Панова</cp:lastModifiedBy>
  <cp:revision>18</cp:revision>
  <dcterms:created xsi:type="dcterms:W3CDTF">2022-04-16T14:38:19Z</dcterms:created>
  <dcterms:modified xsi:type="dcterms:W3CDTF">2025-01-16T08:25:53Z</dcterms:modified>
</cp:coreProperties>
</file>