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6" r:id="rId9"/>
    <p:sldId id="265" r:id="rId10"/>
    <p:sldId id="267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9F1B"/>
    <a:srgbClr val="08BAEA"/>
    <a:srgbClr val="5E71FC"/>
    <a:srgbClr val="061866"/>
    <a:srgbClr val="E0A82C"/>
    <a:srgbClr val="041DD6"/>
    <a:srgbClr val="1530FB"/>
    <a:srgbClr val="7F8E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41" autoAdjust="0"/>
  </p:normalViewPr>
  <p:slideViewPr>
    <p:cSldViewPr>
      <p:cViewPr varScale="1">
        <p:scale>
          <a:sx n="97" d="100"/>
          <a:sy n="97" d="100"/>
        </p:scale>
        <p:origin x="30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383FAC-DDDD-45D9-87B5-E4649F16241A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901291-123E-4946-8671-64F7DC852F68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kern="1200" dirty="0">
              <a:solidFill>
                <a:srgbClr val="F19F1B"/>
              </a:solidFill>
              <a:latin typeface="Bahnschrift SemiBold" pitchFamily="34" charset="0"/>
              <a:ea typeface="Calibri" pitchFamily="34" charset="0"/>
              <a:cs typeface="Times New Roman" pitchFamily="18" charset="0"/>
            </a:rPr>
            <a:t>1</a:t>
          </a:r>
        </a:p>
      </dgm:t>
    </dgm:pt>
    <dgm:pt modelId="{C310769D-A751-49E9-AAFC-781372271297}" type="parTrans" cxnId="{35519C3A-D455-4731-8400-804F2F3180B7}">
      <dgm:prSet/>
      <dgm:spPr/>
      <dgm:t>
        <a:bodyPr/>
        <a:lstStyle/>
        <a:p>
          <a:endParaRPr lang="ru-RU"/>
        </a:p>
      </dgm:t>
    </dgm:pt>
    <dgm:pt modelId="{75D7FC12-48E6-4F00-85AC-D840F3C59741}" type="sibTrans" cxnId="{35519C3A-D455-4731-8400-804F2F3180B7}">
      <dgm:prSet/>
      <dgm:spPr/>
      <dgm:t>
        <a:bodyPr/>
        <a:lstStyle/>
        <a:p>
          <a:endParaRPr lang="ru-RU"/>
        </a:p>
      </dgm:t>
    </dgm:pt>
    <dgm:pt modelId="{378CF4D0-78D1-4205-81C7-9494BC174609}">
      <dgm:prSet custT="1"/>
      <dgm:spPr/>
      <dgm:t>
        <a:bodyPr/>
        <a:lstStyle/>
        <a:p>
          <a:r>
            <a:rPr lang="ru-RU" sz="1800" dirty="0">
              <a:solidFill>
                <a:srgbClr val="061866"/>
              </a:solidFill>
              <a:latin typeface="Bahnschrift Light SemiCondensed" pitchFamily="34" charset="0"/>
              <a:ea typeface="Calibri" pitchFamily="34" charset="0"/>
              <a:cs typeface="Times New Roman" pitchFamily="18" charset="0"/>
            </a:rPr>
            <a:t>Карточки разложите на столе картинками вниз </a:t>
          </a:r>
          <a:endParaRPr lang="ru-RU" sz="1800" dirty="0">
            <a:solidFill>
              <a:srgbClr val="061866"/>
            </a:solidFill>
          </a:endParaRPr>
        </a:p>
      </dgm:t>
    </dgm:pt>
    <dgm:pt modelId="{82A12648-E4FD-477B-8ADD-8C13804C3782}" type="parTrans" cxnId="{1E116E9C-4472-47F3-B6C1-061BFC6117BE}">
      <dgm:prSet/>
      <dgm:spPr/>
      <dgm:t>
        <a:bodyPr/>
        <a:lstStyle/>
        <a:p>
          <a:endParaRPr lang="ru-RU"/>
        </a:p>
      </dgm:t>
    </dgm:pt>
    <dgm:pt modelId="{D2A040A9-728B-41D6-BD6F-C1FEBF3B419F}" type="sibTrans" cxnId="{1E116E9C-4472-47F3-B6C1-061BFC6117BE}">
      <dgm:prSet/>
      <dgm:spPr/>
      <dgm:t>
        <a:bodyPr/>
        <a:lstStyle/>
        <a:p>
          <a:endParaRPr lang="ru-RU"/>
        </a:p>
      </dgm:t>
    </dgm:pt>
    <dgm:pt modelId="{A66E41AF-9339-4C0D-BE37-7F176C83CBA2}" type="pres">
      <dgm:prSet presAssocID="{9A383FAC-DDDD-45D9-87B5-E4649F16241A}" presName="linearFlow" presStyleCnt="0">
        <dgm:presLayoutVars>
          <dgm:dir/>
          <dgm:animLvl val="lvl"/>
          <dgm:resizeHandles val="exact"/>
        </dgm:presLayoutVars>
      </dgm:prSet>
      <dgm:spPr/>
    </dgm:pt>
    <dgm:pt modelId="{CA371D60-4AA3-488D-A54C-9D5C149B6814}" type="pres">
      <dgm:prSet presAssocID="{75901291-123E-4946-8671-64F7DC852F68}" presName="composite" presStyleCnt="0"/>
      <dgm:spPr/>
    </dgm:pt>
    <dgm:pt modelId="{8DD3D0C4-BDC2-4AC3-8E0B-2DC6BE6FE2CB}" type="pres">
      <dgm:prSet presAssocID="{75901291-123E-4946-8671-64F7DC852F68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1F15E0D8-AF32-453C-AD80-0C031F1FC2AE}" type="pres">
      <dgm:prSet presAssocID="{75901291-123E-4946-8671-64F7DC852F68}" presName="descendantText" presStyleLbl="alignAcc1" presStyleIdx="0" presStyleCnt="1" custLinFactNeighborX="178" custLinFactNeighborY="2869">
        <dgm:presLayoutVars>
          <dgm:bulletEnabled val="1"/>
        </dgm:presLayoutVars>
      </dgm:prSet>
      <dgm:spPr/>
    </dgm:pt>
  </dgm:ptLst>
  <dgm:cxnLst>
    <dgm:cxn modelId="{35519C3A-D455-4731-8400-804F2F3180B7}" srcId="{9A383FAC-DDDD-45D9-87B5-E4649F16241A}" destId="{75901291-123E-4946-8671-64F7DC852F68}" srcOrd="0" destOrd="0" parTransId="{C310769D-A751-49E9-AAFC-781372271297}" sibTransId="{75D7FC12-48E6-4F00-85AC-D840F3C59741}"/>
    <dgm:cxn modelId="{51782567-0C21-4D98-AB1D-C0625CD9185C}" type="presOf" srcId="{378CF4D0-78D1-4205-81C7-9494BC174609}" destId="{1F15E0D8-AF32-453C-AD80-0C031F1FC2AE}" srcOrd="0" destOrd="0" presId="urn:microsoft.com/office/officeart/2005/8/layout/chevron2"/>
    <dgm:cxn modelId="{C02A2969-3B19-4F71-8E57-6084DC3BE1D5}" type="presOf" srcId="{9A383FAC-DDDD-45D9-87B5-E4649F16241A}" destId="{A66E41AF-9339-4C0D-BE37-7F176C83CBA2}" srcOrd="0" destOrd="0" presId="urn:microsoft.com/office/officeart/2005/8/layout/chevron2"/>
    <dgm:cxn modelId="{58717399-1F98-4EE7-9229-FD57E9DCF431}" type="presOf" srcId="{75901291-123E-4946-8671-64F7DC852F68}" destId="{8DD3D0C4-BDC2-4AC3-8E0B-2DC6BE6FE2CB}" srcOrd="0" destOrd="0" presId="urn:microsoft.com/office/officeart/2005/8/layout/chevron2"/>
    <dgm:cxn modelId="{1E116E9C-4472-47F3-B6C1-061BFC6117BE}" srcId="{75901291-123E-4946-8671-64F7DC852F68}" destId="{378CF4D0-78D1-4205-81C7-9494BC174609}" srcOrd="0" destOrd="0" parTransId="{82A12648-E4FD-477B-8ADD-8C13804C3782}" sibTransId="{D2A040A9-728B-41D6-BD6F-C1FEBF3B419F}"/>
    <dgm:cxn modelId="{3ED7CCE1-6D94-4554-9C41-1D9D0079EF74}" type="presParOf" srcId="{A66E41AF-9339-4C0D-BE37-7F176C83CBA2}" destId="{CA371D60-4AA3-488D-A54C-9D5C149B6814}" srcOrd="0" destOrd="0" presId="urn:microsoft.com/office/officeart/2005/8/layout/chevron2"/>
    <dgm:cxn modelId="{552EACC5-C4C6-4252-ACF3-AB554A1EF7B2}" type="presParOf" srcId="{CA371D60-4AA3-488D-A54C-9D5C149B6814}" destId="{8DD3D0C4-BDC2-4AC3-8E0B-2DC6BE6FE2CB}" srcOrd="0" destOrd="0" presId="urn:microsoft.com/office/officeart/2005/8/layout/chevron2"/>
    <dgm:cxn modelId="{ED773C0F-C821-4BD3-91E2-2971DFED9873}" type="presParOf" srcId="{CA371D60-4AA3-488D-A54C-9D5C149B6814}" destId="{1F15E0D8-AF32-453C-AD80-0C031F1FC2A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383FAC-DDDD-45D9-87B5-E4649F16241A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901291-123E-4946-8671-64F7DC852F68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kern="1200" dirty="0">
              <a:solidFill>
                <a:srgbClr val="F19F1B"/>
              </a:solidFill>
              <a:latin typeface="Bahnschrift SemiBold" pitchFamily="34" charset="0"/>
              <a:ea typeface="Calibri" pitchFamily="34" charset="0"/>
              <a:cs typeface="Times New Roman" pitchFamily="18" charset="0"/>
            </a:rPr>
            <a:t>3</a:t>
          </a:r>
        </a:p>
      </dgm:t>
    </dgm:pt>
    <dgm:pt modelId="{C310769D-A751-49E9-AAFC-781372271297}" type="parTrans" cxnId="{35519C3A-D455-4731-8400-804F2F3180B7}">
      <dgm:prSet/>
      <dgm:spPr/>
      <dgm:t>
        <a:bodyPr/>
        <a:lstStyle/>
        <a:p>
          <a:endParaRPr lang="ru-RU"/>
        </a:p>
      </dgm:t>
    </dgm:pt>
    <dgm:pt modelId="{75D7FC12-48E6-4F00-85AC-D840F3C59741}" type="sibTrans" cxnId="{35519C3A-D455-4731-8400-804F2F3180B7}">
      <dgm:prSet/>
      <dgm:spPr/>
      <dgm:t>
        <a:bodyPr/>
        <a:lstStyle/>
        <a:p>
          <a:endParaRPr lang="ru-RU"/>
        </a:p>
      </dgm:t>
    </dgm:pt>
    <dgm:pt modelId="{378CF4D0-78D1-4205-81C7-9494BC174609}">
      <dgm:prSet custT="1"/>
      <dgm:spPr/>
      <dgm:t>
        <a:bodyPr/>
        <a:lstStyle/>
        <a:p>
          <a:r>
            <a:rPr lang="ru-RU" sz="1800" dirty="0">
              <a:solidFill>
                <a:srgbClr val="061866"/>
              </a:solidFill>
              <a:latin typeface="Bahnschrift Light SemiCondensed" pitchFamily="34" charset="0"/>
              <a:ea typeface="Calibri" pitchFamily="34" charset="0"/>
              <a:cs typeface="Times New Roman" pitchFamily="18" charset="0"/>
            </a:rPr>
            <a:t>Перемешайте и разложите карточки с заданиями на столе картинками вниз </a:t>
          </a:r>
          <a:endParaRPr lang="ru-RU" sz="1800" dirty="0">
            <a:solidFill>
              <a:srgbClr val="061866"/>
            </a:solidFill>
          </a:endParaRPr>
        </a:p>
      </dgm:t>
    </dgm:pt>
    <dgm:pt modelId="{82A12648-E4FD-477B-8ADD-8C13804C3782}" type="parTrans" cxnId="{1E116E9C-4472-47F3-B6C1-061BFC6117BE}">
      <dgm:prSet/>
      <dgm:spPr/>
      <dgm:t>
        <a:bodyPr/>
        <a:lstStyle/>
        <a:p>
          <a:endParaRPr lang="ru-RU"/>
        </a:p>
      </dgm:t>
    </dgm:pt>
    <dgm:pt modelId="{D2A040A9-728B-41D6-BD6F-C1FEBF3B419F}" type="sibTrans" cxnId="{1E116E9C-4472-47F3-B6C1-061BFC6117BE}">
      <dgm:prSet/>
      <dgm:spPr/>
      <dgm:t>
        <a:bodyPr/>
        <a:lstStyle/>
        <a:p>
          <a:endParaRPr lang="ru-RU"/>
        </a:p>
      </dgm:t>
    </dgm:pt>
    <dgm:pt modelId="{A66E41AF-9339-4C0D-BE37-7F176C83CBA2}" type="pres">
      <dgm:prSet presAssocID="{9A383FAC-DDDD-45D9-87B5-E4649F16241A}" presName="linearFlow" presStyleCnt="0">
        <dgm:presLayoutVars>
          <dgm:dir/>
          <dgm:animLvl val="lvl"/>
          <dgm:resizeHandles val="exact"/>
        </dgm:presLayoutVars>
      </dgm:prSet>
      <dgm:spPr/>
    </dgm:pt>
    <dgm:pt modelId="{CA371D60-4AA3-488D-A54C-9D5C149B6814}" type="pres">
      <dgm:prSet presAssocID="{75901291-123E-4946-8671-64F7DC852F68}" presName="composite" presStyleCnt="0"/>
      <dgm:spPr/>
    </dgm:pt>
    <dgm:pt modelId="{8DD3D0C4-BDC2-4AC3-8E0B-2DC6BE6FE2CB}" type="pres">
      <dgm:prSet presAssocID="{75901291-123E-4946-8671-64F7DC852F68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1F15E0D8-AF32-453C-AD80-0C031F1FC2AE}" type="pres">
      <dgm:prSet presAssocID="{75901291-123E-4946-8671-64F7DC852F68}" presName="descendantText" presStyleLbl="alignAcc1" presStyleIdx="0" presStyleCnt="1" custLinFactNeighborX="1603" custLinFactNeighborY="0">
        <dgm:presLayoutVars>
          <dgm:bulletEnabled val="1"/>
        </dgm:presLayoutVars>
      </dgm:prSet>
      <dgm:spPr/>
    </dgm:pt>
  </dgm:ptLst>
  <dgm:cxnLst>
    <dgm:cxn modelId="{3040CA16-D7B3-4242-B061-38881A1280FF}" type="presOf" srcId="{75901291-123E-4946-8671-64F7DC852F68}" destId="{8DD3D0C4-BDC2-4AC3-8E0B-2DC6BE6FE2CB}" srcOrd="0" destOrd="0" presId="urn:microsoft.com/office/officeart/2005/8/layout/chevron2"/>
    <dgm:cxn modelId="{35519C3A-D455-4731-8400-804F2F3180B7}" srcId="{9A383FAC-DDDD-45D9-87B5-E4649F16241A}" destId="{75901291-123E-4946-8671-64F7DC852F68}" srcOrd="0" destOrd="0" parTransId="{C310769D-A751-49E9-AAFC-781372271297}" sibTransId="{75D7FC12-48E6-4F00-85AC-D840F3C59741}"/>
    <dgm:cxn modelId="{1E116E9C-4472-47F3-B6C1-061BFC6117BE}" srcId="{75901291-123E-4946-8671-64F7DC852F68}" destId="{378CF4D0-78D1-4205-81C7-9494BC174609}" srcOrd="0" destOrd="0" parTransId="{82A12648-E4FD-477B-8ADD-8C13804C3782}" sibTransId="{D2A040A9-728B-41D6-BD6F-C1FEBF3B419F}"/>
    <dgm:cxn modelId="{782F63C5-C6C8-46CE-844F-47CB0FB71768}" type="presOf" srcId="{9A383FAC-DDDD-45D9-87B5-E4649F16241A}" destId="{A66E41AF-9339-4C0D-BE37-7F176C83CBA2}" srcOrd="0" destOrd="0" presId="urn:microsoft.com/office/officeart/2005/8/layout/chevron2"/>
    <dgm:cxn modelId="{724C86ED-3DBC-4777-83D7-E7879EF0A196}" type="presOf" srcId="{378CF4D0-78D1-4205-81C7-9494BC174609}" destId="{1F15E0D8-AF32-453C-AD80-0C031F1FC2AE}" srcOrd="0" destOrd="0" presId="urn:microsoft.com/office/officeart/2005/8/layout/chevron2"/>
    <dgm:cxn modelId="{0C572273-9307-4C9E-BFFC-09AB13A09EA5}" type="presParOf" srcId="{A66E41AF-9339-4C0D-BE37-7F176C83CBA2}" destId="{CA371D60-4AA3-488D-A54C-9D5C149B6814}" srcOrd="0" destOrd="0" presId="urn:microsoft.com/office/officeart/2005/8/layout/chevron2"/>
    <dgm:cxn modelId="{03008639-7984-4D6F-BF6D-EA409AC0AE67}" type="presParOf" srcId="{CA371D60-4AA3-488D-A54C-9D5C149B6814}" destId="{8DD3D0C4-BDC2-4AC3-8E0B-2DC6BE6FE2CB}" srcOrd="0" destOrd="0" presId="urn:microsoft.com/office/officeart/2005/8/layout/chevron2"/>
    <dgm:cxn modelId="{13B028EE-6764-4B99-A1D7-FC8302503B37}" type="presParOf" srcId="{CA371D60-4AA3-488D-A54C-9D5C149B6814}" destId="{1F15E0D8-AF32-453C-AD80-0C031F1FC2A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383FAC-DDDD-45D9-87B5-E4649F16241A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901291-123E-4946-8671-64F7DC852F68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kern="1200" dirty="0">
              <a:solidFill>
                <a:srgbClr val="F19F1B"/>
              </a:solidFill>
              <a:latin typeface="Bahnschrift SemiBold" pitchFamily="34" charset="0"/>
              <a:ea typeface="Calibri" pitchFamily="34" charset="0"/>
              <a:cs typeface="Times New Roman" pitchFamily="18" charset="0"/>
            </a:rPr>
            <a:t>2</a:t>
          </a:r>
        </a:p>
      </dgm:t>
    </dgm:pt>
    <dgm:pt modelId="{C310769D-A751-49E9-AAFC-781372271297}" type="parTrans" cxnId="{35519C3A-D455-4731-8400-804F2F3180B7}">
      <dgm:prSet/>
      <dgm:spPr/>
      <dgm:t>
        <a:bodyPr/>
        <a:lstStyle/>
        <a:p>
          <a:endParaRPr lang="ru-RU"/>
        </a:p>
      </dgm:t>
    </dgm:pt>
    <dgm:pt modelId="{75D7FC12-48E6-4F00-85AC-D840F3C59741}" type="sibTrans" cxnId="{35519C3A-D455-4731-8400-804F2F3180B7}">
      <dgm:prSet/>
      <dgm:spPr/>
      <dgm:t>
        <a:bodyPr/>
        <a:lstStyle/>
        <a:p>
          <a:endParaRPr lang="ru-RU"/>
        </a:p>
      </dgm:t>
    </dgm:pt>
    <dgm:pt modelId="{378CF4D0-78D1-4205-81C7-9494BC174609}">
      <dgm:prSet custT="1"/>
      <dgm:spPr/>
      <dgm:t>
        <a:bodyPr/>
        <a:lstStyle/>
        <a:p>
          <a:r>
            <a:rPr lang="ru-RU" sz="1800" dirty="0">
              <a:solidFill>
                <a:srgbClr val="061866"/>
              </a:solidFill>
              <a:latin typeface="Bahnschrift Light SemiCondensed" pitchFamily="34" charset="0"/>
              <a:ea typeface="Calibri" pitchFamily="34" charset="0"/>
              <a:cs typeface="Times New Roman" pitchFamily="18" charset="0"/>
            </a:rPr>
            <a:t>Звонок поставить в круг</a:t>
          </a:r>
        </a:p>
      </dgm:t>
    </dgm:pt>
    <dgm:pt modelId="{82A12648-E4FD-477B-8ADD-8C13804C3782}" type="parTrans" cxnId="{1E116E9C-4472-47F3-B6C1-061BFC6117BE}">
      <dgm:prSet/>
      <dgm:spPr/>
      <dgm:t>
        <a:bodyPr/>
        <a:lstStyle/>
        <a:p>
          <a:endParaRPr lang="ru-RU"/>
        </a:p>
      </dgm:t>
    </dgm:pt>
    <dgm:pt modelId="{D2A040A9-728B-41D6-BD6F-C1FEBF3B419F}" type="sibTrans" cxnId="{1E116E9C-4472-47F3-B6C1-061BFC6117BE}">
      <dgm:prSet/>
      <dgm:spPr/>
      <dgm:t>
        <a:bodyPr/>
        <a:lstStyle/>
        <a:p>
          <a:endParaRPr lang="ru-RU"/>
        </a:p>
      </dgm:t>
    </dgm:pt>
    <dgm:pt modelId="{A66E41AF-9339-4C0D-BE37-7F176C83CBA2}" type="pres">
      <dgm:prSet presAssocID="{9A383FAC-DDDD-45D9-87B5-E4649F16241A}" presName="linearFlow" presStyleCnt="0">
        <dgm:presLayoutVars>
          <dgm:dir/>
          <dgm:animLvl val="lvl"/>
          <dgm:resizeHandles val="exact"/>
        </dgm:presLayoutVars>
      </dgm:prSet>
      <dgm:spPr/>
    </dgm:pt>
    <dgm:pt modelId="{CA371D60-4AA3-488D-A54C-9D5C149B6814}" type="pres">
      <dgm:prSet presAssocID="{75901291-123E-4946-8671-64F7DC852F68}" presName="composite" presStyleCnt="0"/>
      <dgm:spPr/>
    </dgm:pt>
    <dgm:pt modelId="{8DD3D0C4-BDC2-4AC3-8E0B-2DC6BE6FE2CB}" type="pres">
      <dgm:prSet presAssocID="{75901291-123E-4946-8671-64F7DC852F68}" presName="parentText" presStyleLbl="alignNode1" presStyleIdx="0" presStyleCnt="1" custLinFactNeighborX="0" custLinFactNeighborY="0">
        <dgm:presLayoutVars>
          <dgm:chMax val="1"/>
          <dgm:bulletEnabled val="1"/>
        </dgm:presLayoutVars>
      </dgm:prSet>
      <dgm:spPr/>
    </dgm:pt>
    <dgm:pt modelId="{1F15E0D8-AF32-453C-AD80-0C031F1FC2AE}" type="pres">
      <dgm:prSet presAssocID="{75901291-123E-4946-8671-64F7DC852F68}" presName="descendantText" presStyleLbl="alignAcc1" presStyleIdx="0" presStyleCnt="1" custLinFactNeighborX="178" custLinFactNeighborY="2869">
        <dgm:presLayoutVars>
          <dgm:bulletEnabled val="1"/>
        </dgm:presLayoutVars>
      </dgm:prSet>
      <dgm:spPr/>
    </dgm:pt>
  </dgm:ptLst>
  <dgm:cxnLst>
    <dgm:cxn modelId="{32AA1B0C-34B7-4B81-BE5F-D5C19B2D4C45}" type="presOf" srcId="{9A383FAC-DDDD-45D9-87B5-E4649F16241A}" destId="{A66E41AF-9339-4C0D-BE37-7F176C83CBA2}" srcOrd="0" destOrd="0" presId="urn:microsoft.com/office/officeart/2005/8/layout/chevron2"/>
    <dgm:cxn modelId="{35519C3A-D455-4731-8400-804F2F3180B7}" srcId="{9A383FAC-DDDD-45D9-87B5-E4649F16241A}" destId="{75901291-123E-4946-8671-64F7DC852F68}" srcOrd="0" destOrd="0" parTransId="{C310769D-A751-49E9-AAFC-781372271297}" sibTransId="{75D7FC12-48E6-4F00-85AC-D840F3C59741}"/>
    <dgm:cxn modelId="{5009AF45-F4A2-4C3E-B2A7-94C44056198B}" type="presOf" srcId="{75901291-123E-4946-8671-64F7DC852F68}" destId="{8DD3D0C4-BDC2-4AC3-8E0B-2DC6BE6FE2CB}" srcOrd="0" destOrd="0" presId="urn:microsoft.com/office/officeart/2005/8/layout/chevron2"/>
    <dgm:cxn modelId="{1E116E9C-4472-47F3-B6C1-061BFC6117BE}" srcId="{75901291-123E-4946-8671-64F7DC852F68}" destId="{378CF4D0-78D1-4205-81C7-9494BC174609}" srcOrd="0" destOrd="0" parTransId="{82A12648-E4FD-477B-8ADD-8C13804C3782}" sibTransId="{D2A040A9-728B-41D6-BD6F-C1FEBF3B419F}"/>
    <dgm:cxn modelId="{06B3E9CE-020A-4377-A761-675C126FAA8B}" type="presOf" srcId="{378CF4D0-78D1-4205-81C7-9494BC174609}" destId="{1F15E0D8-AF32-453C-AD80-0C031F1FC2AE}" srcOrd="0" destOrd="0" presId="urn:microsoft.com/office/officeart/2005/8/layout/chevron2"/>
    <dgm:cxn modelId="{56F901FD-5BFE-4105-9318-186DF5EEA681}" type="presParOf" srcId="{A66E41AF-9339-4C0D-BE37-7F176C83CBA2}" destId="{CA371D60-4AA3-488D-A54C-9D5C149B6814}" srcOrd="0" destOrd="0" presId="urn:microsoft.com/office/officeart/2005/8/layout/chevron2"/>
    <dgm:cxn modelId="{DB8C0F43-0C5C-4FE5-BAB6-9F8EE6C6B72B}" type="presParOf" srcId="{CA371D60-4AA3-488D-A54C-9D5C149B6814}" destId="{8DD3D0C4-BDC2-4AC3-8E0B-2DC6BE6FE2CB}" srcOrd="0" destOrd="0" presId="urn:microsoft.com/office/officeart/2005/8/layout/chevron2"/>
    <dgm:cxn modelId="{60789531-651D-4EF9-A376-31069C74E03D}" type="presParOf" srcId="{CA371D60-4AA3-488D-A54C-9D5C149B6814}" destId="{1F15E0D8-AF32-453C-AD80-0C031F1FC2A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383FAC-DDDD-45D9-87B5-E4649F16241A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901291-123E-4946-8671-64F7DC852F68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kern="1200" dirty="0">
              <a:solidFill>
                <a:srgbClr val="F19F1B"/>
              </a:solidFill>
              <a:latin typeface="Bahnschrift SemiBold" pitchFamily="34" charset="0"/>
              <a:ea typeface="Calibri" pitchFamily="34" charset="0"/>
              <a:cs typeface="Times New Roman" pitchFamily="18" charset="0"/>
            </a:rPr>
            <a:t>4</a:t>
          </a:r>
        </a:p>
      </dgm:t>
    </dgm:pt>
    <dgm:pt modelId="{C310769D-A751-49E9-AAFC-781372271297}" type="parTrans" cxnId="{35519C3A-D455-4731-8400-804F2F3180B7}">
      <dgm:prSet/>
      <dgm:spPr/>
      <dgm:t>
        <a:bodyPr/>
        <a:lstStyle/>
        <a:p>
          <a:endParaRPr lang="ru-RU"/>
        </a:p>
      </dgm:t>
    </dgm:pt>
    <dgm:pt modelId="{75D7FC12-48E6-4F00-85AC-D840F3C59741}" type="sibTrans" cxnId="{35519C3A-D455-4731-8400-804F2F3180B7}">
      <dgm:prSet/>
      <dgm:spPr/>
      <dgm:t>
        <a:bodyPr/>
        <a:lstStyle/>
        <a:p>
          <a:endParaRPr lang="ru-RU"/>
        </a:p>
      </dgm:t>
    </dgm:pt>
    <dgm:pt modelId="{378CF4D0-78D1-4205-81C7-9494BC174609}">
      <dgm:prSet custT="1"/>
      <dgm:spPr/>
      <dgm:t>
        <a:bodyPr/>
        <a:lstStyle/>
        <a:p>
          <a:r>
            <a:rPr lang="ru-RU" sz="1800" dirty="0">
              <a:solidFill>
                <a:srgbClr val="061866"/>
              </a:solidFill>
              <a:latin typeface="Bahnschrift Light SemiCondensed" pitchFamily="34" charset="0"/>
              <a:ea typeface="Calibri" pitchFamily="34" charset="0"/>
              <a:cs typeface="Times New Roman" pitchFamily="18" charset="0"/>
            </a:rPr>
            <a:t>Начинает игру самый младший участник</a:t>
          </a:r>
          <a:endParaRPr lang="ru-RU" sz="1800" dirty="0">
            <a:solidFill>
              <a:srgbClr val="061866"/>
            </a:solidFill>
          </a:endParaRPr>
        </a:p>
      </dgm:t>
    </dgm:pt>
    <dgm:pt modelId="{D2A040A9-728B-41D6-BD6F-C1FEBF3B419F}" type="sibTrans" cxnId="{1E116E9C-4472-47F3-B6C1-061BFC6117BE}">
      <dgm:prSet/>
      <dgm:spPr/>
      <dgm:t>
        <a:bodyPr/>
        <a:lstStyle/>
        <a:p>
          <a:endParaRPr lang="ru-RU"/>
        </a:p>
      </dgm:t>
    </dgm:pt>
    <dgm:pt modelId="{82A12648-E4FD-477B-8ADD-8C13804C3782}" type="parTrans" cxnId="{1E116E9C-4472-47F3-B6C1-061BFC6117BE}">
      <dgm:prSet/>
      <dgm:spPr/>
      <dgm:t>
        <a:bodyPr/>
        <a:lstStyle/>
        <a:p>
          <a:endParaRPr lang="ru-RU"/>
        </a:p>
      </dgm:t>
    </dgm:pt>
    <dgm:pt modelId="{A66E41AF-9339-4C0D-BE37-7F176C83CBA2}" type="pres">
      <dgm:prSet presAssocID="{9A383FAC-DDDD-45D9-87B5-E4649F16241A}" presName="linearFlow" presStyleCnt="0">
        <dgm:presLayoutVars>
          <dgm:dir/>
          <dgm:animLvl val="lvl"/>
          <dgm:resizeHandles val="exact"/>
        </dgm:presLayoutVars>
      </dgm:prSet>
      <dgm:spPr/>
    </dgm:pt>
    <dgm:pt modelId="{CA371D60-4AA3-488D-A54C-9D5C149B6814}" type="pres">
      <dgm:prSet presAssocID="{75901291-123E-4946-8671-64F7DC852F68}" presName="composite" presStyleCnt="0"/>
      <dgm:spPr/>
    </dgm:pt>
    <dgm:pt modelId="{8DD3D0C4-BDC2-4AC3-8E0B-2DC6BE6FE2CB}" type="pres">
      <dgm:prSet presAssocID="{75901291-123E-4946-8671-64F7DC852F68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1F15E0D8-AF32-453C-AD80-0C031F1FC2AE}" type="pres">
      <dgm:prSet presAssocID="{75901291-123E-4946-8671-64F7DC852F68}" presName="descendantText" presStyleLbl="alignAcc1" presStyleIdx="0" presStyleCnt="1" custLinFactNeighborX="1190" custLinFactNeighborY="-11654">
        <dgm:presLayoutVars>
          <dgm:bulletEnabled val="1"/>
        </dgm:presLayoutVars>
      </dgm:prSet>
      <dgm:spPr/>
    </dgm:pt>
  </dgm:ptLst>
  <dgm:cxnLst>
    <dgm:cxn modelId="{3EE7C707-BA4B-4C8F-9B1C-E0B7B310642D}" type="presOf" srcId="{378CF4D0-78D1-4205-81C7-9494BC174609}" destId="{1F15E0D8-AF32-453C-AD80-0C031F1FC2AE}" srcOrd="0" destOrd="0" presId="urn:microsoft.com/office/officeart/2005/8/layout/chevron2"/>
    <dgm:cxn modelId="{35519C3A-D455-4731-8400-804F2F3180B7}" srcId="{9A383FAC-DDDD-45D9-87B5-E4649F16241A}" destId="{75901291-123E-4946-8671-64F7DC852F68}" srcOrd="0" destOrd="0" parTransId="{C310769D-A751-49E9-AAFC-781372271297}" sibTransId="{75D7FC12-48E6-4F00-85AC-D840F3C59741}"/>
    <dgm:cxn modelId="{C0DDAB47-07DF-404E-B038-1A6384324990}" type="presOf" srcId="{9A383FAC-DDDD-45D9-87B5-E4649F16241A}" destId="{A66E41AF-9339-4C0D-BE37-7F176C83CBA2}" srcOrd="0" destOrd="0" presId="urn:microsoft.com/office/officeart/2005/8/layout/chevron2"/>
    <dgm:cxn modelId="{C6FEC091-65A9-4A53-8688-8DC0F510A703}" type="presOf" srcId="{75901291-123E-4946-8671-64F7DC852F68}" destId="{8DD3D0C4-BDC2-4AC3-8E0B-2DC6BE6FE2CB}" srcOrd="0" destOrd="0" presId="urn:microsoft.com/office/officeart/2005/8/layout/chevron2"/>
    <dgm:cxn modelId="{1E116E9C-4472-47F3-B6C1-061BFC6117BE}" srcId="{75901291-123E-4946-8671-64F7DC852F68}" destId="{378CF4D0-78D1-4205-81C7-9494BC174609}" srcOrd="0" destOrd="0" parTransId="{82A12648-E4FD-477B-8ADD-8C13804C3782}" sibTransId="{D2A040A9-728B-41D6-BD6F-C1FEBF3B419F}"/>
    <dgm:cxn modelId="{7718B45D-0EC7-48B3-901D-5E54D07AC7B1}" type="presParOf" srcId="{A66E41AF-9339-4C0D-BE37-7F176C83CBA2}" destId="{CA371D60-4AA3-488D-A54C-9D5C149B6814}" srcOrd="0" destOrd="0" presId="urn:microsoft.com/office/officeart/2005/8/layout/chevron2"/>
    <dgm:cxn modelId="{87941FFB-935A-4CC7-B852-1D8A68222F15}" type="presParOf" srcId="{CA371D60-4AA3-488D-A54C-9D5C149B6814}" destId="{8DD3D0C4-BDC2-4AC3-8E0B-2DC6BE6FE2CB}" srcOrd="0" destOrd="0" presId="urn:microsoft.com/office/officeart/2005/8/layout/chevron2"/>
    <dgm:cxn modelId="{83EF93EE-1F24-4AF6-8544-1DDEF9AD2700}" type="presParOf" srcId="{CA371D60-4AA3-488D-A54C-9D5C149B6814}" destId="{1F15E0D8-AF32-453C-AD80-0C031F1FC2A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383FAC-DDDD-45D9-87B5-E4649F16241A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901291-123E-4946-8671-64F7DC852F68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kern="1200" dirty="0">
              <a:solidFill>
                <a:srgbClr val="F19F1B"/>
              </a:solidFill>
              <a:latin typeface="Bahnschrift SemiBold" pitchFamily="34" charset="0"/>
              <a:ea typeface="Calibri" pitchFamily="34" charset="0"/>
              <a:cs typeface="Times New Roman" pitchFamily="18" charset="0"/>
            </a:rPr>
            <a:t>5</a:t>
          </a:r>
        </a:p>
      </dgm:t>
    </dgm:pt>
    <dgm:pt modelId="{C310769D-A751-49E9-AAFC-781372271297}" type="parTrans" cxnId="{35519C3A-D455-4731-8400-804F2F3180B7}">
      <dgm:prSet/>
      <dgm:spPr/>
      <dgm:t>
        <a:bodyPr/>
        <a:lstStyle/>
        <a:p>
          <a:endParaRPr lang="ru-RU"/>
        </a:p>
      </dgm:t>
    </dgm:pt>
    <dgm:pt modelId="{75D7FC12-48E6-4F00-85AC-D840F3C59741}" type="sibTrans" cxnId="{35519C3A-D455-4731-8400-804F2F3180B7}">
      <dgm:prSet/>
      <dgm:spPr/>
      <dgm:t>
        <a:bodyPr/>
        <a:lstStyle/>
        <a:p>
          <a:endParaRPr lang="ru-RU"/>
        </a:p>
      </dgm:t>
    </dgm:pt>
    <dgm:pt modelId="{378CF4D0-78D1-4205-81C7-9494BC174609}">
      <dgm:prSet custT="1"/>
      <dgm:spPr/>
      <dgm:t>
        <a:bodyPr/>
        <a:lstStyle/>
        <a:p>
          <a:r>
            <a:rPr lang="ru-RU" sz="1800" dirty="0">
              <a:solidFill>
                <a:srgbClr val="061866"/>
              </a:solidFill>
              <a:latin typeface="Bahnschrift Light SemiCondensed" pitchFamily="34" charset="0"/>
              <a:ea typeface="Calibri" pitchFamily="34" charset="0"/>
              <a:cs typeface="Times New Roman" pitchFamily="18" charset="0"/>
            </a:rPr>
            <a:t>Ход передается по часовой стрелке</a:t>
          </a:r>
        </a:p>
      </dgm:t>
    </dgm:pt>
    <dgm:pt modelId="{82A12648-E4FD-477B-8ADD-8C13804C3782}" type="parTrans" cxnId="{1E116E9C-4472-47F3-B6C1-061BFC6117BE}">
      <dgm:prSet/>
      <dgm:spPr/>
      <dgm:t>
        <a:bodyPr/>
        <a:lstStyle/>
        <a:p>
          <a:endParaRPr lang="ru-RU"/>
        </a:p>
      </dgm:t>
    </dgm:pt>
    <dgm:pt modelId="{D2A040A9-728B-41D6-BD6F-C1FEBF3B419F}" type="sibTrans" cxnId="{1E116E9C-4472-47F3-B6C1-061BFC6117BE}">
      <dgm:prSet/>
      <dgm:spPr/>
      <dgm:t>
        <a:bodyPr/>
        <a:lstStyle/>
        <a:p>
          <a:endParaRPr lang="ru-RU"/>
        </a:p>
      </dgm:t>
    </dgm:pt>
    <dgm:pt modelId="{A66E41AF-9339-4C0D-BE37-7F176C83CBA2}" type="pres">
      <dgm:prSet presAssocID="{9A383FAC-DDDD-45D9-87B5-E4649F16241A}" presName="linearFlow" presStyleCnt="0">
        <dgm:presLayoutVars>
          <dgm:dir/>
          <dgm:animLvl val="lvl"/>
          <dgm:resizeHandles val="exact"/>
        </dgm:presLayoutVars>
      </dgm:prSet>
      <dgm:spPr/>
    </dgm:pt>
    <dgm:pt modelId="{CA371D60-4AA3-488D-A54C-9D5C149B6814}" type="pres">
      <dgm:prSet presAssocID="{75901291-123E-4946-8671-64F7DC852F68}" presName="composite" presStyleCnt="0"/>
      <dgm:spPr/>
    </dgm:pt>
    <dgm:pt modelId="{8DD3D0C4-BDC2-4AC3-8E0B-2DC6BE6FE2CB}" type="pres">
      <dgm:prSet presAssocID="{75901291-123E-4946-8671-64F7DC852F68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1F15E0D8-AF32-453C-AD80-0C031F1FC2AE}" type="pres">
      <dgm:prSet presAssocID="{75901291-123E-4946-8671-64F7DC852F68}" presName="descendantText" presStyleLbl="alignAcc1" presStyleIdx="0" presStyleCnt="1" custLinFactNeighborX="-378">
        <dgm:presLayoutVars>
          <dgm:bulletEnabled val="1"/>
        </dgm:presLayoutVars>
      </dgm:prSet>
      <dgm:spPr/>
    </dgm:pt>
  </dgm:ptLst>
  <dgm:cxnLst>
    <dgm:cxn modelId="{35519C3A-D455-4731-8400-804F2F3180B7}" srcId="{9A383FAC-DDDD-45D9-87B5-E4649F16241A}" destId="{75901291-123E-4946-8671-64F7DC852F68}" srcOrd="0" destOrd="0" parTransId="{C310769D-A751-49E9-AAFC-781372271297}" sibTransId="{75D7FC12-48E6-4F00-85AC-D840F3C59741}"/>
    <dgm:cxn modelId="{D6733B88-8731-42D1-8F05-055AF4D49271}" type="presOf" srcId="{378CF4D0-78D1-4205-81C7-9494BC174609}" destId="{1F15E0D8-AF32-453C-AD80-0C031F1FC2AE}" srcOrd="0" destOrd="0" presId="urn:microsoft.com/office/officeart/2005/8/layout/chevron2"/>
    <dgm:cxn modelId="{1E116E9C-4472-47F3-B6C1-061BFC6117BE}" srcId="{75901291-123E-4946-8671-64F7DC852F68}" destId="{378CF4D0-78D1-4205-81C7-9494BC174609}" srcOrd="0" destOrd="0" parTransId="{82A12648-E4FD-477B-8ADD-8C13804C3782}" sibTransId="{D2A040A9-728B-41D6-BD6F-C1FEBF3B419F}"/>
    <dgm:cxn modelId="{1E2847DF-4BAE-406D-B826-EB7D6F55259C}" type="presOf" srcId="{9A383FAC-DDDD-45D9-87B5-E4649F16241A}" destId="{A66E41AF-9339-4C0D-BE37-7F176C83CBA2}" srcOrd="0" destOrd="0" presId="urn:microsoft.com/office/officeart/2005/8/layout/chevron2"/>
    <dgm:cxn modelId="{A1CA5DFB-355A-4B4B-9399-CFB8F966B813}" type="presOf" srcId="{75901291-123E-4946-8671-64F7DC852F68}" destId="{8DD3D0C4-BDC2-4AC3-8E0B-2DC6BE6FE2CB}" srcOrd="0" destOrd="0" presId="urn:microsoft.com/office/officeart/2005/8/layout/chevron2"/>
    <dgm:cxn modelId="{CCB2F6E2-D904-4A80-924A-DC5A567953A0}" type="presParOf" srcId="{A66E41AF-9339-4C0D-BE37-7F176C83CBA2}" destId="{CA371D60-4AA3-488D-A54C-9D5C149B6814}" srcOrd="0" destOrd="0" presId="urn:microsoft.com/office/officeart/2005/8/layout/chevron2"/>
    <dgm:cxn modelId="{C424EE15-8AA6-468D-AB41-900DD1F28306}" type="presParOf" srcId="{CA371D60-4AA3-488D-A54C-9D5C149B6814}" destId="{8DD3D0C4-BDC2-4AC3-8E0B-2DC6BE6FE2CB}" srcOrd="0" destOrd="0" presId="urn:microsoft.com/office/officeart/2005/8/layout/chevron2"/>
    <dgm:cxn modelId="{A9021851-A04D-4455-806B-7295A8311E73}" type="presParOf" srcId="{CA371D60-4AA3-488D-A54C-9D5C149B6814}" destId="{1F15E0D8-AF32-453C-AD80-0C031F1FC2A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D3D0C4-BDC2-4AC3-8E0B-2DC6BE6FE2CB}">
      <dsp:nvSpPr>
        <dsp:cNvPr id="0" name=""/>
        <dsp:cNvSpPr/>
      </dsp:nvSpPr>
      <dsp:spPr>
        <a:xfrm rot="5400000">
          <a:off x="-129361" y="130204"/>
          <a:ext cx="862409" cy="603686"/>
        </a:xfrm>
        <a:prstGeom prst="chevron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F19F1B"/>
              </a:solidFill>
              <a:latin typeface="Bahnschrift SemiBold" pitchFamily="34" charset="0"/>
              <a:ea typeface="Calibri" pitchFamily="34" charset="0"/>
              <a:cs typeface="Times New Roman" pitchFamily="18" charset="0"/>
            </a:rPr>
            <a:t>1</a:t>
          </a:r>
        </a:p>
      </dsp:txBody>
      <dsp:txXfrm rot="-5400000">
        <a:off x="1" y="302685"/>
        <a:ext cx="603686" cy="258723"/>
      </dsp:txXfrm>
    </dsp:sp>
    <dsp:sp modelId="{1F15E0D8-AF32-453C-AD80-0C031F1FC2AE}">
      <dsp:nvSpPr>
        <dsp:cNvPr id="0" name=""/>
        <dsp:cNvSpPr/>
      </dsp:nvSpPr>
      <dsp:spPr>
        <a:xfrm rot="5400000">
          <a:off x="2577696" y="-1957075"/>
          <a:ext cx="560860" cy="45088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rgbClr val="061866"/>
              </a:solidFill>
              <a:latin typeface="Bahnschrift Light SemiCondensed" pitchFamily="34" charset="0"/>
              <a:ea typeface="Calibri" pitchFamily="34" charset="0"/>
              <a:cs typeface="Times New Roman" pitchFamily="18" charset="0"/>
            </a:rPr>
            <a:t>Карточки разложите на столе картинками вниз </a:t>
          </a:r>
          <a:endParaRPr lang="ru-RU" sz="1800" kern="1200" dirty="0">
            <a:solidFill>
              <a:srgbClr val="061866"/>
            </a:solidFill>
          </a:endParaRPr>
        </a:p>
      </dsp:txBody>
      <dsp:txXfrm rot="-5400000">
        <a:off x="603686" y="44314"/>
        <a:ext cx="4481502" cy="5061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D3D0C4-BDC2-4AC3-8E0B-2DC6BE6FE2CB}">
      <dsp:nvSpPr>
        <dsp:cNvPr id="0" name=""/>
        <dsp:cNvSpPr/>
      </dsp:nvSpPr>
      <dsp:spPr>
        <a:xfrm rot="5400000">
          <a:off x="-129346" y="130190"/>
          <a:ext cx="862313" cy="603619"/>
        </a:xfrm>
        <a:prstGeom prst="chevron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F19F1B"/>
              </a:solidFill>
              <a:latin typeface="Bahnschrift SemiBold" pitchFamily="34" charset="0"/>
              <a:ea typeface="Calibri" pitchFamily="34" charset="0"/>
              <a:cs typeface="Times New Roman" pitchFamily="18" charset="0"/>
            </a:rPr>
            <a:t>3</a:t>
          </a:r>
        </a:p>
      </dsp:txBody>
      <dsp:txXfrm rot="-5400000">
        <a:off x="2" y="302653"/>
        <a:ext cx="603619" cy="258694"/>
      </dsp:txXfrm>
    </dsp:sp>
    <dsp:sp modelId="{1F15E0D8-AF32-453C-AD80-0C031F1FC2AE}">
      <dsp:nvSpPr>
        <dsp:cNvPr id="0" name=""/>
        <dsp:cNvSpPr/>
      </dsp:nvSpPr>
      <dsp:spPr>
        <a:xfrm rot="5400000">
          <a:off x="2577410" y="-1972947"/>
          <a:ext cx="560798" cy="4508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rgbClr val="061866"/>
              </a:solidFill>
              <a:latin typeface="Bahnschrift Light SemiCondensed" pitchFamily="34" charset="0"/>
              <a:ea typeface="Calibri" pitchFamily="34" charset="0"/>
              <a:cs typeface="Times New Roman" pitchFamily="18" charset="0"/>
            </a:rPr>
            <a:t>Перемешайте и разложите карточки с заданиями на столе картинками вниз </a:t>
          </a:r>
          <a:endParaRPr lang="ru-RU" sz="1800" kern="1200" dirty="0">
            <a:solidFill>
              <a:srgbClr val="061866"/>
            </a:solidFill>
          </a:endParaRPr>
        </a:p>
      </dsp:txBody>
      <dsp:txXfrm rot="-5400000">
        <a:off x="603619" y="28220"/>
        <a:ext cx="4481004" cy="5060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D3D0C4-BDC2-4AC3-8E0B-2DC6BE6FE2CB}">
      <dsp:nvSpPr>
        <dsp:cNvPr id="0" name=""/>
        <dsp:cNvSpPr/>
      </dsp:nvSpPr>
      <dsp:spPr>
        <a:xfrm rot="5400000">
          <a:off x="-129361" y="130204"/>
          <a:ext cx="862408" cy="603685"/>
        </a:xfrm>
        <a:prstGeom prst="chevron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F19F1B"/>
              </a:solidFill>
              <a:latin typeface="Bahnschrift SemiBold" pitchFamily="34" charset="0"/>
              <a:ea typeface="Calibri" pitchFamily="34" charset="0"/>
              <a:cs typeface="Times New Roman" pitchFamily="18" charset="0"/>
            </a:rPr>
            <a:t>2</a:t>
          </a:r>
        </a:p>
      </dsp:txBody>
      <dsp:txXfrm rot="-5400000">
        <a:off x="1" y="302686"/>
        <a:ext cx="603685" cy="258723"/>
      </dsp:txXfrm>
    </dsp:sp>
    <dsp:sp modelId="{1F15E0D8-AF32-453C-AD80-0C031F1FC2AE}">
      <dsp:nvSpPr>
        <dsp:cNvPr id="0" name=""/>
        <dsp:cNvSpPr/>
      </dsp:nvSpPr>
      <dsp:spPr>
        <a:xfrm rot="5400000">
          <a:off x="2577412" y="-1956792"/>
          <a:ext cx="560860" cy="45083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rgbClr val="061866"/>
              </a:solidFill>
              <a:latin typeface="Bahnschrift Light SemiCondensed" pitchFamily="34" charset="0"/>
              <a:ea typeface="Calibri" pitchFamily="34" charset="0"/>
              <a:cs typeface="Times New Roman" pitchFamily="18" charset="0"/>
            </a:rPr>
            <a:t>Звонок поставить в круг</a:t>
          </a:r>
        </a:p>
      </dsp:txBody>
      <dsp:txXfrm rot="-5400000">
        <a:off x="603686" y="44313"/>
        <a:ext cx="4480935" cy="5061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D3D0C4-BDC2-4AC3-8E0B-2DC6BE6FE2CB}">
      <dsp:nvSpPr>
        <dsp:cNvPr id="0" name=""/>
        <dsp:cNvSpPr/>
      </dsp:nvSpPr>
      <dsp:spPr>
        <a:xfrm rot="5400000">
          <a:off x="-129346" y="130190"/>
          <a:ext cx="862313" cy="603619"/>
        </a:xfrm>
        <a:prstGeom prst="chevron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F19F1B"/>
              </a:solidFill>
              <a:latin typeface="Bahnschrift SemiBold" pitchFamily="34" charset="0"/>
              <a:ea typeface="Calibri" pitchFamily="34" charset="0"/>
              <a:cs typeface="Times New Roman" pitchFamily="18" charset="0"/>
            </a:rPr>
            <a:t>4</a:t>
          </a:r>
        </a:p>
      </dsp:txBody>
      <dsp:txXfrm rot="-5400000">
        <a:off x="2" y="302653"/>
        <a:ext cx="603619" cy="258694"/>
      </dsp:txXfrm>
    </dsp:sp>
    <dsp:sp modelId="{1F15E0D8-AF32-453C-AD80-0C031F1FC2AE}">
      <dsp:nvSpPr>
        <dsp:cNvPr id="0" name=""/>
        <dsp:cNvSpPr/>
      </dsp:nvSpPr>
      <dsp:spPr>
        <a:xfrm rot="5400000">
          <a:off x="2577410" y="-1973791"/>
          <a:ext cx="560798" cy="4508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rgbClr val="061866"/>
              </a:solidFill>
              <a:latin typeface="Bahnschrift Light SemiCondensed" pitchFamily="34" charset="0"/>
              <a:ea typeface="Calibri" pitchFamily="34" charset="0"/>
              <a:cs typeface="Times New Roman" pitchFamily="18" charset="0"/>
            </a:rPr>
            <a:t>Начинает игру самый младший участник</a:t>
          </a:r>
          <a:endParaRPr lang="ru-RU" sz="1800" kern="1200" dirty="0">
            <a:solidFill>
              <a:srgbClr val="061866"/>
            </a:solidFill>
          </a:endParaRPr>
        </a:p>
      </dsp:txBody>
      <dsp:txXfrm rot="-5400000">
        <a:off x="603619" y="27376"/>
        <a:ext cx="4481004" cy="5060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D3D0C4-BDC2-4AC3-8E0B-2DC6BE6FE2CB}">
      <dsp:nvSpPr>
        <dsp:cNvPr id="0" name=""/>
        <dsp:cNvSpPr/>
      </dsp:nvSpPr>
      <dsp:spPr>
        <a:xfrm rot="5400000">
          <a:off x="-129346" y="130190"/>
          <a:ext cx="862313" cy="603619"/>
        </a:xfrm>
        <a:prstGeom prst="chevron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F19F1B"/>
              </a:solidFill>
              <a:latin typeface="Bahnschrift SemiBold" pitchFamily="34" charset="0"/>
              <a:ea typeface="Calibri" pitchFamily="34" charset="0"/>
              <a:cs typeface="Times New Roman" pitchFamily="18" charset="0"/>
            </a:rPr>
            <a:t>5</a:t>
          </a:r>
        </a:p>
      </dsp:txBody>
      <dsp:txXfrm rot="-5400000">
        <a:off x="2" y="302653"/>
        <a:ext cx="603619" cy="258694"/>
      </dsp:txXfrm>
    </dsp:sp>
    <dsp:sp modelId="{1F15E0D8-AF32-453C-AD80-0C031F1FC2AE}">
      <dsp:nvSpPr>
        <dsp:cNvPr id="0" name=""/>
        <dsp:cNvSpPr/>
      </dsp:nvSpPr>
      <dsp:spPr>
        <a:xfrm rot="5400000">
          <a:off x="2560368" y="-1972947"/>
          <a:ext cx="560798" cy="4508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rgbClr val="061866"/>
              </a:solidFill>
              <a:latin typeface="Bahnschrift Light SemiCondensed" pitchFamily="34" charset="0"/>
              <a:ea typeface="Calibri" pitchFamily="34" charset="0"/>
              <a:cs typeface="Times New Roman" pitchFamily="18" charset="0"/>
            </a:rPr>
            <a:t>Ход передается по часовой стрелке</a:t>
          </a:r>
        </a:p>
      </dsp:txBody>
      <dsp:txXfrm rot="-5400000">
        <a:off x="586577" y="28220"/>
        <a:ext cx="4481004" cy="506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96BC-F826-4CFC-9405-7C36CEF5FDDD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791B-41BB-4482-9C50-B1C65CA904A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96BC-F826-4CFC-9405-7C36CEF5FDDD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791B-41BB-4482-9C50-B1C65CA904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96BC-F826-4CFC-9405-7C36CEF5FDDD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791B-41BB-4482-9C50-B1C65CA904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96BC-F826-4CFC-9405-7C36CEF5FDDD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791B-41BB-4482-9C50-B1C65CA904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96BC-F826-4CFC-9405-7C36CEF5FDDD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791B-41BB-4482-9C50-B1C65CA904A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96BC-F826-4CFC-9405-7C36CEF5FDDD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791B-41BB-4482-9C50-B1C65CA904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96BC-F826-4CFC-9405-7C36CEF5FDDD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791B-41BB-4482-9C50-B1C65CA904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96BC-F826-4CFC-9405-7C36CEF5FDDD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791B-41BB-4482-9C50-B1C65CA904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96BC-F826-4CFC-9405-7C36CEF5FDDD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791B-41BB-4482-9C50-B1C65CA904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96BC-F826-4CFC-9405-7C36CEF5FDDD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791B-41BB-4482-9C50-B1C65CA904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96BC-F826-4CFC-9405-7C36CEF5FDDD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989791B-41BB-4482-9C50-B1C65CA904A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7B96BC-F826-4CFC-9405-7C36CEF5FDDD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89791B-41BB-4482-9C50-B1C65CA904A9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snady\OneDrive\&#1056;&#1072;&#1073;&#1086;&#1095;&#1080;&#1081;%20&#1089;&#1090;&#1086;&#1083;\&#1056;&#1072;&#1073;&#1086;&#1090;&#1072;\&#1050;&#1086;&#1085;&#1082;&#1091;&#1088;&#1089;%20&#1053;&#1072;&#1089;&#1090;&#1086;&#1083;&#1100;&#1085;&#1072;&#1103;%20&#1080;&#1075;&#1088;&#1072;\document_5472116990296491460.mp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image" Target="../media/image5.jpeg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rgbClr val="F19F1B">
                <a:alpha val="64000"/>
              </a:srgbClr>
            </a:gs>
            <a:gs pos="59000">
              <a:srgbClr val="08BAEA">
                <a:alpha val="69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851648" cy="18288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dirty="0">
                <a:ln w="11430"/>
                <a:solidFill>
                  <a:srgbClr val="F19F1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Семейная настольная  игра: «По следам А.С. Попова»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548680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rgbClr val="061866"/>
                </a:solidFill>
                <a:latin typeface="+mj-lt"/>
                <a:ea typeface="Roboto" panose="02000000000000000000" pitchFamily="34" charset="-122"/>
                <a:cs typeface="Roboto" panose="02000000000000000000" pitchFamily="34" charset="-120"/>
              </a:rPr>
              <a:t>Городской конкурс-фестиваль для детей 6-7 лет муниципальных дошкольных образовательных организаций города Екатеринбурга</a:t>
            </a:r>
            <a:endParaRPr lang="en-US" sz="1800" dirty="0">
              <a:solidFill>
                <a:srgbClr val="061866"/>
              </a:solidFill>
              <a:latin typeface="+mj-lt"/>
            </a:endParaRPr>
          </a:p>
          <a:p>
            <a:endParaRPr lang="ru-RU" sz="2000" dirty="0">
              <a:latin typeface="+mj-lt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347864" y="4797152"/>
            <a:ext cx="5544616" cy="144016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384653"/>
              </a:solidFill>
              <a:effectLst/>
              <a:uLnTx/>
              <a:uFillTx/>
              <a:latin typeface="+mj-lt"/>
              <a:ea typeface="Roboto" panose="02000000000000000000" pitchFamily="34" charset="-122"/>
              <a:cs typeface="Roboto" panose="02000000000000000000" pitchFamily="34" charset="-120"/>
            </a:endParaRP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61866"/>
                </a:solidFill>
                <a:effectLst/>
                <a:uLnTx/>
                <a:uFillTx/>
                <a:latin typeface="+mj-lt"/>
                <a:ea typeface="Roboto" panose="02000000000000000000" pitchFamily="34" charset="-122"/>
                <a:cs typeface="Roboto" panose="02000000000000000000" pitchFamily="34" charset="-120"/>
              </a:rPr>
              <a:t>МАДОУ детский сад комбинированного вида №94</a:t>
            </a: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dirty="0">
                <a:solidFill>
                  <a:srgbClr val="061866"/>
                </a:solidFill>
                <a:latin typeface="+mj-lt"/>
                <a:ea typeface="Roboto" panose="02000000000000000000" pitchFamily="34" charset="-122"/>
                <a:cs typeface="Roboto" panose="02000000000000000000" pitchFamily="34" charset="-120"/>
              </a:rPr>
              <a:t>К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rgbClr val="061866"/>
                </a:solidFill>
                <a:effectLst/>
                <a:uLnTx/>
                <a:uFillTx/>
                <a:latin typeface="+mj-lt"/>
                <a:ea typeface="Roboto" panose="02000000000000000000" pitchFamily="34" charset="-122"/>
                <a:cs typeface="Roboto" panose="02000000000000000000" pitchFamily="34" charset="-120"/>
              </a:rPr>
              <a:t>оманда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61866"/>
                </a:solidFill>
                <a:effectLst/>
                <a:uLnTx/>
                <a:uFillTx/>
                <a:latin typeface="+mj-lt"/>
                <a:ea typeface="Roboto" panose="02000000000000000000" pitchFamily="34" charset="-122"/>
                <a:cs typeface="Roboto" panose="02000000000000000000" pitchFamily="34" charset="-120"/>
              </a:rPr>
              <a:t>:</a:t>
            </a:r>
            <a:r>
              <a:rPr kumimoji="0" lang="ru-RU" b="0" i="0" u="none" strike="noStrike" kern="1200" cap="none" spc="0" normalizeH="0" noProof="0" dirty="0">
                <a:ln>
                  <a:noFill/>
                </a:ln>
                <a:solidFill>
                  <a:srgbClr val="061866"/>
                </a:solidFill>
                <a:effectLst/>
                <a:uLnTx/>
                <a:uFillTx/>
                <a:latin typeface="+mj-lt"/>
                <a:ea typeface="Roboto" panose="02000000000000000000" pitchFamily="34" charset="-122"/>
                <a:cs typeface="Roboto" panose="02000000000000000000" pitchFamily="34" charset="-120"/>
              </a:rPr>
              <a:t> «Дайте двух!»</a:t>
            </a: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61866"/>
                </a:solidFill>
                <a:effectLst/>
                <a:uLnTx/>
                <a:uFillTx/>
                <a:latin typeface="+mj-lt"/>
                <a:ea typeface="Roboto" panose="02000000000000000000" pitchFamily="34" charset="-122"/>
                <a:cs typeface="Roboto" panose="02000000000000000000" pitchFamily="34" charset="-120"/>
              </a:rPr>
              <a:t>Воспитатель: Соколова Надежда Борисовна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61866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rgbClr val="F19F1B">
                <a:alpha val="20000"/>
              </a:srgbClr>
            </a:gs>
            <a:gs pos="88000">
              <a:srgbClr val="08BAEA">
                <a:alpha val="20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ocument_5472116990296491460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1628800"/>
            <a:ext cx="6480720" cy="4860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331640" y="764704"/>
            <a:ext cx="2520280" cy="648072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19F1B"/>
                </a:solidFill>
                <a:latin typeface="Bahnschrift SemiBold" pitchFamily="34" charset="0"/>
                <a:ea typeface="Calibri" pitchFamily="34" charset="0"/>
                <a:cs typeface="Times New Roman" pitchFamily="18" charset="0"/>
              </a:rPr>
              <a:t>Как мы играли: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rgbClr val="F19F1B">
                <a:alpha val="67000"/>
              </a:srgbClr>
            </a:gs>
            <a:gs pos="88000">
              <a:srgbClr val="08BAEA">
                <a:alpha val="63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_5472116990752718130_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772816"/>
            <a:ext cx="2808312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195736" y="76470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dirty="0">
                <a:solidFill>
                  <a:srgbClr val="061866"/>
                </a:solidFill>
                <a:latin typeface="Bahnschrift SemiBold" pitchFamily="34" charset="0"/>
                <a:ea typeface="Calibri" pitchFamily="34" charset="0"/>
                <a:cs typeface="Times New Roman" pitchFamily="18" charset="0"/>
              </a:rPr>
              <a:t>Команда</a:t>
            </a:r>
            <a:endParaRPr lang="ru-RU" sz="4800" dirty="0">
              <a:latin typeface="Bahnschrift SemiBold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48691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>
                <a:solidFill>
                  <a:srgbClr val="061866"/>
                </a:solidFill>
                <a:latin typeface="Bahnschrift Light SemiCondensed" pitchFamily="34" charset="0"/>
                <a:ea typeface="Calibri" pitchFamily="34" charset="0"/>
                <a:cs typeface="Times New Roman" pitchFamily="18" charset="0"/>
              </a:rPr>
              <a:t>Спасибо за внимание!</a:t>
            </a: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rgbClr val="F19F1B">
                <a:alpha val="20000"/>
              </a:srgbClr>
            </a:gs>
            <a:gs pos="59000">
              <a:srgbClr val="08BAEA">
                <a:alpha val="20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779912" y="980728"/>
            <a:ext cx="5040560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b="1">
                <a:solidFill>
                  <a:schemeClr val="tx1">
                    <a:lumMod val="85000"/>
                    <a:lumOff val="15000"/>
                  </a:schemeClr>
                </a:solidFill>
                <a:latin typeface="Bahnschrift Light SemiCondensed" pitchFamily="34" charset="0"/>
                <a:ea typeface="Calibri" pitchFamily="34" charset="0"/>
                <a:cs typeface="Times New Roman" pitchFamily="18" charset="0"/>
              </a:rPr>
              <a:t>Веселая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 SemiCondensed" pitchFamily="34" charset="0"/>
                <a:ea typeface="Calibri" pitchFamily="34" charset="0"/>
                <a:cs typeface="Times New Roman" pitchFamily="18" charset="0"/>
              </a:rPr>
              <a:t>и динамическая игра </a:t>
            </a:r>
          </a:p>
          <a:p>
            <a:pPr marL="457200" marR="0" indent="-45720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 SemiCondensed" pitchFamily="34" charset="0"/>
                <a:ea typeface="Calibri" pitchFamily="34" charset="0"/>
                <a:cs typeface="Times New Roman" pitchFamily="18" charset="0"/>
              </a:rPr>
              <a:t>на быстроту реакции и внимания</a:t>
            </a:r>
          </a:p>
          <a:p>
            <a:pPr marL="457200" marR="0" indent="-457200" algn="ctr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i="1" dirty="0">
                <a:solidFill>
                  <a:schemeClr val="tx2">
                    <a:lumMod val="75000"/>
                  </a:schemeClr>
                </a:solidFill>
                <a:latin typeface="Bahnschrift Light SemiCondensed" pitchFamily="34" charset="0"/>
                <a:ea typeface="Calibri" pitchFamily="34" charset="0"/>
                <a:cs typeface="Times New Roman" pitchFamily="18" charset="0"/>
              </a:rPr>
              <a:t>От 2 игроков     От 6 лет     От 10 минут</a:t>
            </a:r>
          </a:p>
          <a:p>
            <a:pPr marL="457200" marR="0" indent="-45720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Bahnschrift Light SemiCondensed" pitchFamily="34" charset="0"/>
              <a:ea typeface="Calibri" pitchFamily="34" charset="0"/>
              <a:cs typeface="Times New Roman" pitchFamily="18" charset="0"/>
            </a:endParaRPr>
          </a:p>
          <a:p>
            <a:pPr marL="457200" indent="-457200" algn="just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srgbClr val="061866"/>
                </a:solidFill>
                <a:latin typeface="Bahnschrift Light SemiCondensed" pitchFamily="34" charset="0"/>
                <a:ea typeface="Calibri" pitchFamily="34" charset="0"/>
                <a:cs typeface="Times New Roman" pitchFamily="18" charset="0"/>
              </a:rPr>
              <a:t>                 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Представьте себе огромный город 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 солнечный летний день. Повсюду царит атмосфера праздника, посвященного великому открытию человечества - радио. Сегодня отмечают День радио, 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 улицы заполнены людьми, радостно празднующими это событие</a:t>
            </a:r>
          </a:p>
          <a:p>
            <a:pPr marL="457200" indent="-457200" algn="just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       Действие разворачивается 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на просторном городском пространстве </a:t>
            </a:r>
          </a:p>
          <a:p>
            <a:pPr marL="457200" indent="-457200" algn="just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       Задача игроков - разглядеть среди этого многообразия заданные объекты: первое радио, портрет А.С. Попова,  дом музей радио, радио вышку, почтовые марки, значки и др.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Bahnschrift Light SemiCondensed" pitchFamily="34" charset="0"/>
              <a:ea typeface="Calibri" pitchFamily="34" charset="0"/>
              <a:cs typeface="Times New Roman" pitchFamily="18" charset="0"/>
            </a:endParaRPr>
          </a:p>
          <a:p>
            <a:pPr marL="457200" marR="0" indent="-45720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Bahnschrift Light SemiCondensed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photo_5472433607151848932_y.jpg"/>
          <p:cNvPicPr>
            <a:picLocks noChangeAspect="1"/>
          </p:cNvPicPr>
          <p:nvPr/>
        </p:nvPicPr>
        <p:blipFill>
          <a:blip r:embed="rId2" cstate="print"/>
          <a:srcRect l="3929" t="5263" r="8825"/>
          <a:stretch>
            <a:fillRect/>
          </a:stretch>
        </p:blipFill>
        <p:spPr>
          <a:xfrm rot="16200000">
            <a:off x="1089002" y="3599630"/>
            <a:ext cx="1944216" cy="30431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photo_5472433607151848937_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091390" y="716922"/>
            <a:ext cx="1992667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rgbClr val="F19F1B">
                <a:alpha val="20000"/>
              </a:srgbClr>
            </a:gs>
            <a:gs pos="59000">
              <a:srgbClr val="08BAEA">
                <a:alpha val="20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1556792"/>
            <a:ext cx="835292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>
                <a:solidFill>
                  <a:srgbClr val="061866"/>
                </a:solidFill>
                <a:latin typeface="Bahnschrift Light SemiCondensed" pitchFamily="34" charset="0"/>
                <a:ea typeface="Calibri" pitchFamily="34" charset="0"/>
                <a:cs typeface="Times New Roman" pitchFamily="18" charset="0"/>
              </a:rPr>
              <a:t>Собрать наибольшее количество карточек с изображениями предметов</a:t>
            </a:r>
            <a:endParaRPr lang="ru-RU" sz="2000" dirty="0">
              <a:solidFill>
                <a:srgbClr val="00000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39552" y="908720"/>
            <a:ext cx="2808312" cy="648072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F19F1B"/>
                </a:solidFill>
                <a:latin typeface="Bahnschrift SemiBold" pitchFamily="34" charset="0"/>
                <a:ea typeface="Calibri" pitchFamily="34" charset="0"/>
                <a:cs typeface="Times New Roman" pitchFamily="18" charset="0"/>
              </a:rPr>
              <a:t>Цель игры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924944"/>
            <a:ext cx="864096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61866"/>
                </a:solidFill>
                <a:latin typeface="Bahnschrift Light SemiCondensed" pitchFamily="34" charset="0"/>
                <a:ea typeface="Calibri" pitchFamily="34" charset="0"/>
                <a:cs typeface="Times New Roman" pitchFamily="18" charset="0"/>
              </a:rPr>
              <a:t>Развитие памяти, мышления, воображения, внимания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>
                <a:solidFill>
                  <a:srgbClr val="061866"/>
                </a:solidFill>
                <a:latin typeface="Bahnschrift Light SemiCondensed" pitchFamily="34" charset="0"/>
                <a:ea typeface="Calibri" pitchFamily="34" charset="0"/>
                <a:cs typeface="Times New Roman" pitchFamily="18" charset="0"/>
              </a:rPr>
              <a:t> Развитие ловкости и быстроты реакции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>
                <a:solidFill>
                  <a:srgbClr val="061866"/>
                </a:solidFill>
                <a:latin typeface="Bahnschrift Light SemiCondensed" pitchFamily="34" charset="0"/>
                <a:ea typeface="Calibri" pitchFamily="34" charset="0"/>
                <a:cs typeface="Times New Roman" pitchFamily="18" charset="0"/>
              </a:rPr>
              <a:t> Развитие способности сопереживать другому человеку, понимание его чувства и эмоции, развитие эмоционального интеллекта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>
                <a:solidFill>
                  <a:srgbClr val="061866"/>
                </a:solidFill>
                <a:latin typeface="Bahnschrift Light SemiCondensed" pitchFamily="34" charset="0"/>
                <a:ea typeface="Calibri" pitchFamily="34" charset="0"/>
                <a:cs typeface="Times New Roman" pitchFamily="18" charset="0"/>
              </a:rPr>
              <a:t> Развитие умения ориентироваться в пространстве, времени, размерах, цветах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>
                <a:solidFill>
                  <a:srgbClr val="061866"/>
                </a:solidFill>
                <a:latin typeface="Bahnschrift Light SemiCondensed" pitchFamily="34" charset="0"/>
                <a:ea typeface="Calibri" pitchFamily="34" charset="0"/>
                <a:cs typeface="Times New Roman" pitchFamily="18" charset="0"/>
              </a:rPr>
              <a:t>Расширение общего кругозора, представлений об окружающем мире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>
                <a:solidFill>
                  <a:srgbClr val="061866"/>
                </a:solidFill>
                <a:latin typeface="Bahnschrift Light SemiCondensed" pitchFamily="34" charset="0"/>
                <a:ea typeface="Calibri" pitchFamily="34" charset="0"/>
                <a:cs typeface="Times New Roman" pitchFamily="18" charset="0"/>
              </a:rPr>
              <a:t> Тренировка усидчивости, самоконтроля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39552" y="2204864"/>
            <a:ext cx="2808312" cy="648072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F19F1B"/>
                </a:solidFill>
                <a:latin typeface="Bahnschrift SemiBold" pitchFamily="34" charset="0"/>
                <a:ea typeface="Calibri" pitchFamily="34" charset="0"/>
                <a:cs typeface="Times New Roman" pitchFamily="18" charset="0"/>
              </a:rPr>
              <a:t>Задачи игры</a:t>
            </a:r>
            <a:r>
              <a:rPr lang="ru-RU" sz="2800" dirty="0">
                <a:solidFill>
                  <a:srgbClr val="F19F1B"/>
                </a:solidFill>
                <a:latin typeface="Bahnschrift SemiBold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19F1B"/>
              </a:solidFill>
              <a:latin typeface="Bahnschrift SemiBold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rgbClr val="F19F1B">
                <a:alpha val="32000"/>
              </a:srgbClr>
            </a:gs>
            <a:gs pos="59000">
              <a:srgbClr val="08BAEA">
                <a:alpha val="32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3707904" y="1484784"/>
          <a:ext cx="5112568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611560" y="1484784"/>
            <a:ext cx="2016224" cy="648072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19F1B"/>
                </a:solidFill>
                <a:latin typeface="Bahnschrift SemiBold" pitchFamily="34" charset="0"/>
                <a:ea typeface="Calibri" pitchFamily="34" charset="0"/>
                <a:cs typeface="Times New Roman" pitchFamily="18" charset="0"/>
              </a:rPr>
              <a:t>Состав игры</a:t>
            </a:r>
            <a:r>
              <a:rPr lang="ru-RU" sz="2000" b="1" dirty="0">
                <a:solidFill>
                  <a:srgbClr val="5E71FC"/>
                </a:solidFill>
                <a:latin typeface="Bahnschrift SemiBold" pitchFamily="34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644008" y="764704"/>
            <a:ext cx="3096344" cy="576064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19F1B"/>
                </a:solidFill>
                <a:latin typeface="Bahnschrift SemiBold" pitchFamily="34" charset="0"/>
                <a:ea typeface="Calibri" pitchFamily="34" charset="0"/>
                <a:cs typeface="Times New Roman" pitchFamily="18" charset="0"/>
              </a:rPr>
              <a:t>Подготовка к игре</a:t>
            </a:r>
            <a:r>
              <a:rPr lang="ru-RU" sz="2400" b="1" dirty="0">
                <a:solidFill>
                  <a:srgbClr val="5E71FC"/>
                </a:solidFill>
                <a:latin typeface="Bahnschrift SemiBold" pitchFamily="34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204864"/>
            <a:ext cx="2808312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1 игровое поле</a:t>
            </a:r>
          </a:p>
          <a:p>
            <a:pPr marL="457200" lvl="0" indent="-457200" algn="just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1 звонок</a:t>
            </a:r>
          </a:p>
          <a:p>
            <a:pPr marL="457200" lvl="0" indent="-457200" algn="just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36 карточек с изображениями</a:t>
            </a:r>
          </a:p>
          <a:p>
            <a:pPr marL="457200" lvl="0" indent="-457200" algn="just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1 брошюра «Правила игры»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3707904" y="2780928"/>
          <a:ext cx="5112000" cy="8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3707904" y="2132857"/>
          <a:ext cx="5112000" cy="864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3707904" y="3429000"/>
          <a:ext cx="5112000" cy="8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251520" y="1412776"/>
            <a:ext cx="2952328" cy="2376264"/>
          </a:xfrm>
          <a:prstGeom prst="rect">
            <a:avLst/>
          </a:prstGeom>
          <a:noFill/>
          <a:ln w="19050">
            <a:solidFill>
              <a:srgbClr val="041D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17" name="Схема 16"/>
          <p:cNvGraphicFramePr/>
          <p:nvPr/>
        </p:nvGraphicFramePr>
        <p:xfrm>
          <a:off x="3707904" y="4077072"/>
          <a:ext cx="5112000" cy="8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pic>
        <p:nvPicPr>
          <p:cNvPr id="22" name="Рисунок 21" descr="photo_5472433607151848861_y.jpg"/>
          <p:cNvPicPr>
            <a:picLocks noChangeAspect="1"/>
          </p:cNvPicPr>
          <p:nvPr/>
        </p:nvPicPr>
        <p:blipFill>
          <a:blip r:embed="rId27" cstate="print"/>
          <a:srcRect l="2020" r="5037"/>
          <a:stretch>
            <a:fillRect/>
          </a:stretch>
        </p:blipFill>
        <p:spPr>
          <a:xfrm>
            <a:off x="4860032" y="4797152"/>
            <a:ext cx="2874119" cy="1739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Рисунок 22" descr="photo_5472433607151848862_y.jp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395536" y="4293096"/>
            <a:ext cx="2664296" cy="2269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F19F1B">
                <a:alpha val="32000"/>
              </a:srgbClr>
            </a:gs>
            <a:gs pos="88000">
              <a:srgbClr val="08BAEA">
                <a:alpha val="32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51520" y="1119808"/>
            <a:ext cx="8424936" cy="258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solidFill>
                  <a:srgbClr val="041DD6"/>
                </a:solidFill>
                <a:latin typeface="Bahnschrift SemiBold" pitchFamily="34" charset="0"/>
                <a:ea typeface="Calibri" pitchFamily="34" charset="0"/>
                <a:cs typeface="Times New Roman" pitchFamily="18" charset="0"/>
              </a:rPr>
              <a:t>    «Будь первым!»</a:t>
            </a:r>
          </a:p>
          <a:p>
            <a:pPr marL="0" marR="0" lvl="0" indent="0" algn="just" defTabSz="914400" rtl="0" eaLnBrk="0" fontAlgn="base" latinLnBrk="0" hangingPunct="0">
              <a:lnSpc>
                <a:spcPts val="26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r>
              <a:rPr lang="ru-RU" b="1" dirty="0">
                <a:solidFill>
                  <a:srgbClr val="5E71FC"/>
                </a:solidFill>
                <a:latin typeface="Bahnschrift SemiBold" pitchFamily="34" charset="0"/>
                <a:ea typeface="Calibri" pitchFamily="34" charset="0"/>
                <a:cs typeface="Times New Roman" pitchFamily="18" charset="0"/>
              </a:rPr>
              <a:t>     С ведущим. </a:t>
            </a:r>
          </a:p>
          <a:p>
            <a:pPr marL="0" marR="0" lvl="0" indent="0" algn="just" defTabSz="914400" rtl="0" eaLnBrk="0" fontAlgn="base" latinLnBrk="0" hangingPunct="0">
              <a:lnSpc>
                <a:spcPts val="26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r>
              <a:rPr lang="ru-RU" dirty="0">
                <a:solidFill>
                  <a:srgbClr val="061866"/>
                </a:solidFill>
                <a:latin typeface="Bahnschrift Light SemiCondensed" pitchFamily="34" charset="0"/>
                <a:ea typeface="Calibri" pitchFamily="34" charset="0"/>
                <a:cs typeface="Times New Roman" pitchFamily="18" charset="0"/>
              </a:rPr>
              <a:t>      Определите ведущего, он будет доставать по одной карточке и переворачивать её, чтобы каждый из игроков хорошо её видел</a:t>
            </a:r>
          </a:p>
          <a:p>
            <a:pPr marL="0" marR="0" lvl="0" indent="0" algn="just" defTabSz="914400" rtl="0" eaLnBrk="0" fontAlgn="base" latinLnBrk="0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600" dirty="0">
              <a:solidFill>
                <a:srgbClr val="061866"/>
              </a:solidFill>
              <a:latin typeface="Bahnschrift Light SemiCondensed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lang="ru-RU" sz="1600" dirty="0">
                <a:solidFill>
                  <a:srgbClr val="061866"/>
                </a:solidFill>
                <a:latin typeface="Bahnschrift Light SemiCondensed" pitchFamily="34" charset="0"/>
                <a:ea typeface="Calibri" pitchFamily="34" charset="0"/>
                <a:cs typeface="Times New Roman" pitchFamily="18" charset="0"/>
              </a:rPr>
            </a:br>
            <a:endParaRPr lang="ru-RU" sz="1600" dirty="0">
              <a:solidFill>
                <a:srgbClr val="061866"/>
              </a:solidFill>
              <a:latin typeface="Bahnschrift Light SemiCondensed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203848" y="620688"/>
            <a:ext cx="2160240" cy="576064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19F1B"/>
                </a:solidFill>
                <a:latin typeface="Bahnschrift SemiBold" pitchFamily="34" charset="0"/>
                <a:ea typeface="Calibri" pitchFamily="34" charset="0"/>
                <a:cs typeface="Times New Roman" pitchFamily="18" charset="0"/>
              </a:rPr>
              <a:t>Вариант игры </a:t>
            </a:r>
          </a:p>
        </p:txBody>
      </p:sp>
      <p:pic>
        <p:nvPicPr>
          <p:cNvPr id="5" name="Рисунок 4" descr="photo_5472433607151849012_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2564904"/>
            <a:ext cx="3254435" cy="2016224"/>
          </a:xfrm>
          <a:prstGeom prst="roundRect">
            <a:avLst>
              <a:gd name="adj" fmla="val 8594"/>
            </a:avLst>
          </a:prstGeom>
          <a:solidFill>
            <a:srgbClr val="5E71FC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1520" y="2708920"/>
            <a:ext cx="4572000" cy="3888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ts val="2600"/>
              </a:lnSpc>
              <a:spcBef>
                <a:spcPts val="600"/>
              </a:spcBef>
              <a:spcAft>
                <a:spcPct val="0"/>
              </a:spcAft>
            </a:pPr>
            <a:r>
              <a:rPr lang="ru-RU" b="1" dirty="0">
                <a:solidFill>
                  <a:srgbClr val="5E71FC"/>
                </a:solidFill>
                <a:latin typeface="Bahnschrift SemiBold" pitchFamily="34" charset="0"/>
                <a:ea typeface="Calibri" pitchFamily="34" charset="0"/>
                <a:cs typeface="Times New Roman" pitchFamily="18" charset="0"/>
              </a:rPr>
              <a:t>     Без ведущего. </a:t>
            </a:r>
          </a:p>
          <a:p>
            <a:pPr lvl="0" algn="just" eaLnBrk="0" fontAlgn="base" hangingPunct="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rgbClr val="061866"/>
                </a:solidFill>
                <a:latin typeface="Bahnschrift Light SemiCondensed" pitchFamily="34" charset="0"/>
                <a:ea typeface="Calibri" pitchFamily="34" charset="0"/>
                <a:cs typeface="Times New Roman" pitchFamily="18" charset="0"/>
              </a:rPr>
              <a:t>      Каждый игрок в свой ход берет по одной карточке и показывает, что на ней изображено всем игрокам одновременно. Каждый игрок должен постараться первым найти показанное изображение и нажать на звонок. Если рисунки на карточке и на поле совпадают, игрок оставляет карточку себе. Если нет – переворачивает и кладет в общую кучку.</a:t>
            </a:r>
          </a:p>
          <a:p>
            <a:pPr lvl="0" algn="just" eaLnBrk="0" fontAlgn="base" hangingPunct="0">
              <a:lnSpc>
                <a:spcPts val="26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dirty="0">
                <a:solidFill>
                  <a:srgbClr val="061866"/>
                </a:solidFill>
                <a:latin typeface="Bahnschrift Light SemiCondensed" pitchFamily="34" charset="0"/>
                <a:ea typeface="Calibri" pitchFamily="34" charset="0"/>
                <a:cs typeface="Times New Roman" pitchFamily="18" charset="0"/>
              </a:rPr>
              <a:t>       Побеждает тот, кто соберет наибольшее количество карточек!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5373216"/>
            <a:ext cx="31683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19F1B"/>
                </a:solidFill>
                <a:latin typeface="Bahnschrift Light SemiCondensed" pitchFamily="34" charset="0"/>
                <a:ea typeface="Calibri" pitchFamily="34" charset="0"/>
                <a:cs typeface="Times New Roman" pitchFamily="18" charset="0"/>
              </a:rPr>
              <a:t>Если игрок нарушил правило (нажал звонок, но еще не нашел изображение и ошибся), он отстраняется от игры на 1 ход. </a:t>
            </a:r>
            <a:endParaRPr lang="ru-RU" sz="1400" b="1" dirty="0">
              <a:solidFill>
                <a:srgbClr val="F19F1B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36096" y="5229200"/>
            <a:ext cx="3312368" cy="1224136"/>
          </a:xfrm>
          <a:prstGeom prst="rect">
            <a:avLst/>
          </a:prstGeom>
          <a:noFill/>
          <a:ln>
            <a:solidFill>
              <a:srgbClr val="08B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rgbClr val="F19F1B">
                <a:alpha val="20000"/>
              </a:srgbClr>
            </a:gs>
            <a:gs pos="88000">
              <a:srgbClr val="08BAEA">
                <a:alpha val="20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779912" y="1789945"/>
            <a:ext cx="5112568" cy="481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041DD6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2400" dirty="0">
                <a:solidFill>
                  <a:srgbClr val="041DD6"/>
                </a:solidFill>
                <a:latin typeface="Bahnschrift SemiBold" pitchFamily="34" charset="0"/>
                <a:ea typeface="Calibri" pitchFamily="34" charset="0"/>
                <a:cs typeface="Times New Roman" pitchFamily="18" charset="0"/>
              </a:rPr>
              <a:t>«Угадай быстрее всех!»</a:t>
            </a:r>
          </a:p>
          <a:p>
            <a:pPr algn="just" eaLnBrk="0" fontAlgn="base" hangingPunct="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 SemiCondensed" pitchFamily="34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ru-RU" dirty="0">
                <a:solidFill>
                  <a:srgbClr val="061866"/>
                </a:solidFill>
                <a:latin typeface="Bahnschrift Light SemiCondensed" pitchFamily="34" charset="0"/>
                <a:ea typeface="Calibri" pitchFamily="34" charset="0"/>
                <a:cs typeface="Times New Roman" pitchFamily="18" charset="0"/>
              </a:rPr>
              <a:t>Первый игрок берет 1 карточку и, не показывая остальным, описывает предмет. Кто первым нашел на поле описанное изображение, жмет на звонок. Если рисунки на карточке и на поле полностью совпадают, игрок оставляет карточку себе. </a:t>
            </a:r>
          </a:p>
          <a:p>
            <a:pPr algn="just" eaLnBrk="0" fontAlgn="base" hangingPunct="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rgbClr val="061866"/>
                </a:solidFill>
                <a:latin typeface="Bahnschrift Light SemiCondensed" pitchFamily="34" charset="0"/>
                <a:ea typeface="Calibri" pitchFamily="34" charset="0"/>
                <a:cs typeface="Times New Roman" pitchFamily="18" charset="0"/>
              </a:rPr>
              <a:t>      Если нет – переворачивает и кладет в общую кучку. Ход переходит к следующему игроку. </a:t>
            </a:r>
          </a:p>
          <a:p>
            <a:pPr algn="just" eaLnBrk="0" fontAlgn="base" hangingPunct="0">
              <a:lnSpc>
                <a:spcPts val="2600"/>
              </a:lnSpc>
              <a:spcBef>
                <a:spcPts val="600"/>
              </a:spcBef>
              <a:spcAft>
                <a:spcPct val="0"/>
              </a:spcAft>
            </a:pPr>
            <a:r>
              <a:rPr lang="ru-RU" dirty="0">
                <a:solidFill>
                  <a:srgbClr val="061866"/>
                </a:solidFill>
                <a:latin typeface="Bahnschrift Light SemiCondensed" pitchFamily="34" charset="0"/>
                <a:ea typeface="Calibri" pitchFamily="34" charset="0"/>
                <a:cs typeface="Times New Roman" pitchFamily="18" charset="0"/>
              </a:rPr>
              <a:t>      Кто соберет наибольшее количество карточек, тот и победитель!</a:t>
            </a:r>
          </a:p>
          <a:p>
            <a:pPr marL="0" marR="0" lvl="0" indent="0" algn="just" defTabSz="914400" rtl="0" eaLnBrk="0" fontAlgn="base" latinLnBrk="0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rgbClr val="041DD6"/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 SemiCondensed" pitchFamily="34" charset="0"/>
                <a:ea typeface="Calibri" pitchFamily="34" charset="0"/>
                <a:cs typeface="Times New Roman" pitchFamily="18" charset="0"/>
              </a:rPr>
            </a:b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Bahnschrift Light SemiCondensed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004048" y="836712"/>
            <a:ext cx="2520280" cy="648072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19F1B"/>
                </a:solidFill>
                <a:latin typeface="Bahnschrift SemiBold" pitchFamily="34" charset="0"/>
                <a:ea typeface="Calibri" pitchFamily="34" charset="0"/>
                <a:cs typeface="Times New Roman" pitchFamily="18" charset="0"/>
              </a:rPr>
              <a:t>Вариант игры </a:t>
            </a:r>
          </a:p>
        </p:txBody>
      </p:sp>
      <p:pic>
        <p:nvPicPr>
          <p:cNvPr id="4" name="Рисунок 3" descr="photo_5472433607151848991_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3205921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photo_5472433607151848934_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123127" y="3997554"/>
            <a:ext cx="1224136" cy="18152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971600" y="5661248"/>
            <a:ext cx="15331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F19F1B"/>
                </a:solidFill>
              </a:rPr>
              <a:t>Радиоаппарат </a:t>
            </a:r>
          </a:p>
          <a:p>
            <a:r>
              <a:rPr lang="ru-RU" sz="1600" dirty="0">
                <a:solidFill>
                  <a:srgbClr val="F19F1B"/>
                </a:solidFill>
              </a:rPr>
              <a:t>А. С. Попова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rgbClr val="F19F1B">
                <a:alpha val="20000"/>
              </a:srgbClr>
            </a:gs>
            <a:gs pos="88000">
              <a:srgbClr val="08BAEA">
                <a:alpha val="20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683568" y="908720"/>
            <a:ext cx="4320480" cy="648072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19F1B"/>
                </a:solidFill>
                <a:latin typeface="Bahnschrift SemiBold" pitchFamily="34" charset="0"/>
                <a:ea typeface="Calibri" pitchFamily="34" charset="0"/>
                <a:cs typeface="Times New Roman" pitchFamily="18" charset="0"/>
              </a:rPr>
              <a:t>Процесс изготовления</a:t>
            </a:r>
          </a:p>
        </p:txBody>
      </p:sp>
      <p:pic>
        <p:nvPicPr>
          <p:cNvPr id="3" name="Рисунок 2" descr="photo_5463181607646133030_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5013176"/>
            <a:ext cx="1296144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photo_5463181607646133035_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3140968"/>
            <a:ext cx="1787691" cy="1340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79512" y="1700808"/>
            <a:ext cx="6264696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    </a:t>
            </a:r>
            <a:r>
              <a:rPr lang="ru-RU" b="1" dirty="0">
                <a:solidFill>
                  <a:srgbClr val="5E71FC"/>
                </a:solidFill>
                <a:latin typeface="Bahnschrift SemiBold" pitchFamily="34" charset="0"/>
                <a:ea typeface="Calibri" pitchFamily="34" charset="0"/>
                <a:cs typeface="Times New Roman" pitchFamily="18" charset="0"/>
              </a:rPr>
              <a:t>Разработка дизайна</a:t>
            </a:r>
          </a:p>
          <a:p>
            <a:pPr algn="just">
              <a:spcBef>
                <a:spcPts val="600"/>
              </a:spcBef>
            </a:pPr>
            <a:r>
              <a:rPr lang="ru-RU" dirty="0">
                <a:solidFill>
                  <a:srgbClr val="061866"/>
                </a:solidFill>
              </a:rPr>
              <a:t>     </a:t>
            </a:r>
            <a:r>
              <a:rPr lang="ru-RU" dirty="0">
                <a:solidFill>
                  <a:srgbClr val="061866"/>
                </a:solidFill>
                <a:latin typeface="Bahnschrift Light SemiCondensed" pitchFamily="34" charset="0"/>
                <a:ea typeface="Calibri" pitchFamily="34" charset="0"/>
                <a:cs typeface="Times New Roman" pitchFamily="18" charset="0"/>
              </a:rPr>
              <a:t>На семейном совете мы выбирали нашего главного персонажа  Александра Степановича Попова -</a:t>
            </a:r>
            <a:r>
              <a:rPr lang="ru-RU" dirty="0">
                <a:solidFill>
                  <a:srgbClr val="061866"/>
                </a:solidFill>
              </a:rPr>
              <a:t> </a:t>
            </a:r>
            <a:r>
              <a:rPr lang="ru-RU" dirty="0">
                <a:solidFill>
                  <a:srgbClr val="061866"/>
                </a:solidFill>
                <a:latin typeface="Bahnschrift Light SemiCondensed" pitchFamily="34" charset="0"/>
                <a:ea typeface="Calibri" pitchFamily="34" charset="0"/>
                <a:cs typeface="Times New Roman" pitchFamily="18" charset="0"/>
              </a:rPr>
              <a:t>русского физика и электротехника.  И решили как будет  выглядеть игра.</a:t>
            </a:r>
          </a:p>
          <a:p>
            <a:pPr algn="just">
              <a:spcBef>
                <a:spcPts val="600"/>
              </a:spcBef>
            </a:pPr>
            <a:r>
              <a:rPr lang="ru-RU" dirty="0">
                <a:solidFill>
                  <a:srgbClr val="061866"/>
                </a:solidFill>
                <a:latin typeface="Bahnschrift Light SemiCondensed" pitchFamily="34" charset="0"/>
                <a:ea typeface="Calibri" pitchFamily="34" charset="0"/>
                <a:cs typeface="Times New Roman" pitchFamily="18" charset="0"/>
              </a:rPr>
              <a:t>     Подбирали картинки на нужную нам тему, распечатали их.</a:t>
            </a:r>
          </a:p>
          <a:p>
            <a:pPr algn="just">
              <a:spcBef>
                <a:spcPts val="600"/>
              </a:spcBef>
            </a:pPr>
            <a:r>
              <a:rPr lang="ru-RU" b="1" dirty="0">
                <a:solidFill>
                  <a:srgbClr val="5E71FC"/>
                </a:solidFill>
                <a:latin typeface="Bahnschrift SemiBold" pitchFamily="34" charset="0"/>
                <a:ea typeface="Calibri" pitchFamily="34" charset="0"/>
                <a:cs typeface="Times New Roman" pitchFamily="18" charset="0"/>
              </a:rPr>
              <a:t>    Оформление игры </a:t>
            </a:r>
          </a:p>
          <a:p>
            <a:pPr algn="just">
              <a:spcBef>
                <a:spcPts val="600"/>
              </a:spcBef>
            </a:pPr>
            <a:r>
              <a:rPr lang="ru-RU" dirty="0">
                <a:solidFill>
                  <a:srgbClr val="061866"/>
                </a:solidFill>
              </a:rPr>
              <a:t>    </a:t>
            </a:r>
            <a:r>
              <a:rPr lang="ru-RU" dirty="0">
                <a:solidFill>
                  <a:srgbClr val="061866"/>
                </a:solidFill>
                <a:latin typeface="Bahnschrift Light SemiCondensed" pitchFamily="34" charset="0"/>
                <a:ea typeface="Calibri" pitchFamily="34" charset="0"/>
                <a:cs typeface="Times New Roman" pitchFamily="18" charset="0"/>
              </a:rPr>
              <a:t>Рубашку карточек оформили при помощи цветных карандашей.</a:t>
            </a:r>
          </a:p>
          <a:p>
            <a:pPr algn="just">
              <a:spcBef>
                <a:spcPts val="600"/>
              </a:spcBef>
            </a:pPr>
            <a:r>
              <a:rPr lang="ru-RU" dirty="0">
                <a:solidFill>
                  <a:srgbClr val="061866"/>
                </a:solidFill>
                <a:latin typeface="Bahnschrift Light SemiCondensed" pitchFamily="34" charset="0"/>
                <a:ea typeface="Calibri" pitchFamily="34" charset="0"/>
                <a:cs typeface="Times New Roman" pitchFamily="18" charset="0"/>
              </a:rPr>
              <a:t>       Вырезали карточки  роликовым резаком для бумаги.</a:t>
            </a:r>
          </a:p>
          <a:p>
            <a:pPr algn="just">
              <a:spcBef>
                <a:spcPts val="600"/>
              </a:spcBef>
            </a:pPr>
            <a:r>
              <a:rPr lang="ru-RU" dirty="0">
                <a:solidFill>
                  <a:srgbClr val="061866"/>
                </a:solidFill>
                <a:latin typeface="Bahnschrift Light SemiCondensed" pitchFamily="34" charset="0"/>
                <a:ea typeface="Calibri" pitchFamily="34" charset="0"/>
                <a:cs typeface="Times New Roman" pitchFamily="18" charset="0"/>
              </a:rPr>
              <a:t>       На игровое поле приклеили картинки-наклейки.</a:t>
            </a:r>
          </a:p>
          <a:p>
            <a:pPr algn="just"/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Bahnschrift Light SemiCondensed" pitchFamily="34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 SemiCondensed" pitchFamily="34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algn="just"/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Bahnschrift Light SemiCondensed" pitchFamily="34" charset="0"/>
              <a:ea typeface="Calibri" pitchFamily="34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7" name="Рисунок 6" descr="photo_5472433607151848859_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5301208"/>
            <a:ext cx="1800200" cy="1350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photo_5472433607151848858_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5301208"/>
            <a:ext cx="1824203" cy="1368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photo_5472433607151848949_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4248" y="1196752"/>
            <a:ext cx="1824203" cy="1368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rgbClr val="F19F1B">
                <a:alpha val="20000"/>
              </a:srgbClr>
            </a:gs>
            <a:gs pos="88000">
              <a:srgbClr val="08BAEA">
                <a:alpha val="20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395536" y="4869160"/>
            <a:ext cx="3744416" cy="1800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23528" y="1700808"/>
            <a:ext cx="1584176" cy="28083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843808" y="1556792"/>
            <a:ext cx="2016224" cy="31683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292080" y="980728"/>
            <a:ext cx="3456384" cy="42484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photo_5472433607151848936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1628800"/>
            <a:ext cx="1086575" cy="1688976"/>
          </a:xfrm>
          <a:prstGeom prst="rect">
            <a:avLst/>
          </a:prstGeom>
        </p:spPr>
      </p:pic>
      <p:pic>
        <p:nvPicPr>
          <p:cNvPr id="7" name="Рисунок 6" descr="photo_5472433607151848933_y.jpg"/>
          <p:cNvPicPr>
            <a:picLocks noChangeAspect="1"/>
          </p:cNvPicPr>
          <p:nvPr/>
        </p:nvPicPr>
        <p:blipFill>
          <a:blip r:embed="rId3" cstate="print"/>
          <a:srcRect r="2520" b="22664"/>
          <a:stretch>
            <a:fillRect/>
          </a:stretch>
        </p:blipFill>
        <p:spPr>
          <a:xfrm>
            <a:off x="539552" y="5013176"/>
            <a:ext cx="1296144" cy="1531807"/>
          </a:xfrm>
          <a:prstGeom prst="rect">
            <a:avLst/>
          </a:prstGeom>
        </p:spPr>
      </p:pic>
      <p:pic>
        <p:nvPicPr>
          <p:cNvPr id="12" name="Рисунок 11" descr="photo_5472433607151848935_y.jpg"/>
          <p:cNvPicPr>
            <a:picLocks noChangeAspect="1"/>
          </p:cNvPicPr>
          <p:nvPr/>
        </p:nvPicPr>
        <p:blipFill>
          <a:blip r:embed="rId4" cstate="print"/>
          <a:srcRect b="3965"/>
          <a:stretch>
            <a:fillRect/>
          </a:stretch>
        </p:blipFill>
        <p:spPr>
          <a:xfrm>
            <a:off x="6588224" y="1124744"/>
            <a:ext cx="1152128" cy="1612980"/>
          </a:xfrm>
          <a:prstGeom prst="rect">
            <a:avLst/>
          </a:prstGeom>
        </p:spPr>
      </p:pic>
      <p:pic>
        <p:nvPicPr>
          <p:cNvPr id="13" name="Рисунок 12" descr="photo_5472433607151849131_y.jpg"/>
          <p:cNvPicPr>
            <a:picLocks noChangeAspect="1"/>
          </p:cNvPicPr>
          <p:nvPr/>
        </p:nvPicPr>
        <p:blipFill>
          <a:blip r:embed="rId5" cstate="print"/>
          <a:srcRect l="1576" t="1050" r="66913" b="71650"/>
          <a:stretch>
            <a:fillRect/>
          </a:stretch>
        </p:blipFill>
        <p:spPr>
          <a:xfrm>
            <a:off x="539552" y="1844824"/>
            <a:ext cx="1163206" cy="151216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843808" y="3356992"/>
            <a:ext cx="20162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61866"/>
                </a:solidFill>
              </a:rPr>
              <a:t>Календарь на 1895 год - </a:t>
            </a:r>
            <a:r>
              <a:rPr lang="ru-RU" sz="1600" dirty="0" err="1">
                <a:solidFill>
                  <a:srgbClr val="061866"/>
                </a:solidFill>
              </a:rPr>
              <a:t>год</a:t>
            </a:r>
            <a:r>
              <a:rPr lang="ru-RU" sz="1600" dirty="0">
                <a:solidFill>
                  <a:srgbClr val="061866"/>
                </a:solidFill>
              </a:rPr>
              <a:t>, когда </a:t>
            </a:r>
          </a:p>
          <a:p>
            <a:pPr algn="just"/>
            <a:r>
              <a:rPr lang="ru-RU" sz="1600" dirty="0">
                <a:solidFill>
                  <a:srgbClr val="061866"/>
                </a:solidFill>
              </a:rPr>
              <a:t>А. С. Попов рассказал о своём изобретении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364088" y="2924944"/>
            <a:ext cx="33123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61866"/>
                </a:solidFill>
              </a:rPr>
              <a:t>Один из первых рентгеновских снимков человеческой руки. А. С. Попов увлекался всем, что связано с электричеством, в том числе и рентгеновскими лучами, даже сам сделал редкий для своего времени снимок части человеческого тела - руки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979712" y="5157192"/>
            <a:ext cx="20162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61866"/>
                </a:solidFill>
              </a:rPr>
              <a:t>Модель рентгеновского аппарата, которым пользовался А. С. Попов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95536" y="3356992"/>
            <a:ext cx="14401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61866"/>
                </a:solidFill>
              </a:rPr>
              <a:t>Портрет Александра Степановича Попова</a:t>
            </a:r>
          </a:p>
        </p:txBody>
      </p:sp>
      <p:sp>
        <p:nvSpPr>
          <p:cNvPr id="30" name="Прямоугольник с двумя скругленными противолежащими углами 29"/>
          <p:cNvSpPr/>
          <p:nvPr/>
        </p:nvSpPr>
        <p:spPr>
          <a:xfrm>
            <a:off x="467544" y="836712"/>
            <a:ext cx="2520280" cy="648072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19F1B"/>
                </a:solidFill>
                <a:latin typeface="Bahnschrift SemiBold" pitchFamily="34" charset="0"/>
                <a:ea typeface="Calibri" pitchFamily="34" charset="0"/>
                <a:cs typeface="Times New Roman" pitchFamily="18" charset="0"/>
              </a:rPr>
              <a:t>Найди первым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rgbClr val="F19F1B">
                <a:alpha val="20000"/>
              </a:srgbClr>
            </a:gs>
            <a:gs pos="88000">
              <a:srgbClr val="08BAEA">
                <a:alpha val="20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>
            <a:off x="4716016" y="4653136"/>
            <a:ext cx="4032448" cy="17281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67544" y="4653136"/>
            <a:ext cx="3960440" cy="17281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020272" y="1052736"/>
            <a:ext cx="1512168" cy="31683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411760" y="1700808"/>
            <a:ext cx="1944216" cy="26642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67544" y="1700808"/>
            <a:ext cx="1512168" cy="25922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photo_5472433607151848931_y.jpg"/>
          <p:cNvPicPr>
            <a:picLocks noChangeAspect="1"/>
          </p:cNvPicPr>
          <p:nvPr/>
        </p:nvPicPr>
        <p:blipFill>
          <a:blip r:embed="rId2" cstate="print"/>
          <a:srcRect l="4231" t="3067" r="6234"/>
          <a:stretch>
            <a:fillRect/>
          </a:stretch>
        </p:blipFill>
        <p:spPr>
          <a:xfrm rot="16200000">
            <a:off x="2942172" y="1602445"/>
            <a:ext cx="936104" cy="1420863"/>
          </a:xfrm>
          <a:prstGeom prst="rect">
            <a:avLst/>
          </a:prstGeom>
        </p:spPr>
      </p:pic>
      <p:pic>
        <p:nvPicPr>
          <p:cNvPr id="14" name="Рисунок 13" descr="photo_5472433607151849130_y.jpg"/>
          <p:cNvPicPr>
            <a:picLocks noChangeAspect="1"/>
          </p:cNvPicPr>
          <p:nvPr/>
        </p:nvPicPr>
        <p:blipFill>
          <a:blip r:embed="rId3" cstate="print"/>
          <a:srcRect l="34244" t="67850" r="1157" b="2751"/>
          <a:stretch>
            <a:fillRect/>
          </a:stretch>
        </p:blipFill>
        <p:spPr>
          <a:xfrm rot="16200000">
            <a:off x="327387" y="2128999"/>
            <a:ext cx="1792485" cy="1224136"/>
          </a:xfrm>
          <a:prstGeom prst="rect">
            <a:avLst/>
          </a:prstGeom>
        </p:spPr>
      </p:pic>
      <p:pic>
        <p:nvPicPr>
          <p:cNvPr id="15" name="Рисунок 14" descr="photo_5472433607151849128_y (1).jpg"/>
          <p:cNvPicPr>
            <a:picLocks noChangeAspect="1"/>
          </p:cNvPicPr>
          <p:nvPr/>
        </p:nvPicPr>
        <p:blipFill>
          <a:blip r:embed="rId4" cstate="print"/>
          <a:srcRect l="68488" t="35300" b="35300"/>
          <a:stretch>
            <a:fillRect/>
          </a:stretch>
        </p:blipFill>
        <p:spPr>
          <a:xfrm rot="16200000">
            <a:off x="7287731" y="1001302"/>
            <a:ext cx="977251" cy="1368152"/>
          </a:xfrm>
          <a:prstGeom prst="rect">
            <a:avLst/>
          </a:prstGeom>
        </p:spPr>
      </p:pic>
      <p:pic>
        <p:nvPicPr>
          <p:cNvPr id="18" name="Рисунок 17" descr="photo_5472433607151849129_y.jpg"/>
          <p:cNvPicPr>
            <a:picLocks noChangeAspect="1"/>
          </p:cNvPicPr>
          <p:nvPr/>
        </p:nvPicPr>
        <p:blipFill>
          <a:blip r:embed="rId5" cstate="print"/>
          <a:srcRect l="67332" t="69950" b="4851"/>
          <a:stretch>
            <a:fillRect/>
          </a:stretch>
        </p:blipFill>
        <p:spPr>
          <a:xfrm>
            <a:off x="611560" y="4797152"/>
            <a:ext cx="1244183" cy="1440161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611560" y="3645024"/>
            <a:ext cx="1224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61866"/>
                </a:solidFill>
              </a:rPr>
              <a:t>Почтовые марки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1484784"/>
            <a:ext cx="1800200" cy="27363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483768" y="2924944"/>
            <a:ext cx="18002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61866"/>
                </a:solidFill>
              </a:rPr>
              <a:t>Памятная доска на музее радио</a:t>
            </a:r>
            <a:br>
              <a:rPr lang="ru-RU" sz="1600" dirty="0">
                <a:solidFill>
                  <a:srgbClr val="061866"/>
                </a:solidFill>
              </a:rPr>
            </a:br>
            <a:r>
              <a:rPr lang="ru-RU" sz="1400" dirty="0">
                <a:solidFill>
                  <a:srgbClr val="061866"/>
                </a:solidFill>
              </a:rPr>
              <a:t>(</a:t>
            </a:r>
            <a:r>
              <a:rPr lang="ru-RU" sz="1200" dirty="0">
                <a:solidFill>
                  <a:srgbClr val="061866"/>
                </a:solidFill>
              </a:rPr>
              <a:t>ул.Розы Люксембург)</a:t>
            </a:r>
            <a:endParaRPr lang="ru-RU" sz="1600" dirty="0">
              <a:solidFill>
                <a:srgbClr val="061866"/>
              </a:solidFill>
            </a:endParaRPr>
          </a:p>
        </p:txBody>
      </p:sp>
      <p:sp>
        <p:nvSpPr>
          <p:cNvPr id="30" name="Прямоугольник с двумя скругленными противолежащими углами 29"/>
          <p:cNvSpPr/>
          <p:nvPr/>
        </p:nvSpPr>
        <p:spPr>
          <a:xfrm>
            <a:off x="395536" y="908720"/>
            <a:ext cx="2520280" cy="648072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19F1B"/>
                </a:solidFill>
                <a:latin typeface="Bahnschrift SemiBold" pitchFamily="34" charset="0"/>
                <a:ea typeface="Calibri" pitchFamily="34" charset="0"/>
                <a:cs typeface="Times New Roman" pitchFamily="18" charset="0"/>
              </a:rPr>
              <a:t>Найди первым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020272" y="3717032"/>
            <a:ext cx="14401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61866"/>
                </a:solidFill>
              </a:rPr>
              <a:t>Значки</a:t>
            </a:r>
          </a:p>
        </p:txBody>
      </p:sp>
      <p:pic>
        <p:nvPicPr>
          <p:cNvPr id="35" name="Рисунок 34" descr="photo_5472433607151849128_y (1).jpg"/>
          <p:cNvPicPr>
            <a:picLocks noChangeAspect="1"/>
          </p:cNvPicPr>
          <p:nvPr/>
        </p:nvPicPr>
        <p:blipFill>
          <a:blip r:embed="rId4" cstate="print"/>
          <a:srcRect l="34244" t="69162" r="32668" b="7213"/>
          <a:stretch>
            <a:fillRect/>
          </a:stretch>
        </p:blipFill>
        <p:spPr>
          <a:xfrm rot="16200000">
            <a:off x="7137886" y="2231267"/>
            <a:ext cx="1276941" cy="1368152"/>
          </a:xfrm>
          <a:prstGeom prst="rect">
            <a:avLst/>
          </a:prstGeom>
        </p:spPr>
      </p:pic>
      <p:pic>
        <p:nvPicPr>
          <p:cNvPr id="36" name="Рисунок 35" descr="photo_5472433607151849129_y.jpg"/>
          <p:cNvPicPr>
            <a:picLocks noChangeAspect="1"/>
          </p:cNvPicPr>
          <p:nvPr/>
        </p:nvPicPr>
        <p:blipFill>
          <a:blip r:embed="rId5" cstate="print"/>
          <a:srcRect t="68900" r="65756" b="6951"/>
          <a:stretch>
            <a:fillRect/>
          </a:stretch>
        </p:blipFill>
        <p:spPr>
          <a:xfrm>
            <a:off x="1979712" y="4797152"/>
            <a:ext cx="1296144" cy="1443648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4788024" y="3861048"/>
            <a:ext cx="180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61866"/>
                </a:solidFill>
              </a:rPr>
              <a:t>Радио вышка</a:t>
            </a:r>
          </a:p>
        </p:txBody>
      </p:sp>
      <p:pic>
        <p:nvPicPr>
          <p:cNvPr id="40" name="Рисунок 39" descr="photo_5472433607151849128_y (1).jpg"/>
          <p:cNvPicPr>
            <a:picLocks noChangeAspect="1"/>
          </p:cNvPicPr>
          <p:nvPr/>
        </p:nvPicPr>
        <p:blipFill>
          <a:blip r:embed="rId4" cstate="print"/>
          <a:srcRect l="34244" t="33200" r="32668" b="34250"/>
          <a:stretch>
            <a:fillRect/>
          </a:stretch>
        </p:blipFill>
        <p:spPr>
          <a:xfrm>
            <a:off x="4932040" y="1556792"/>
            <a:ext cx="1512168" cy="2232248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3203848" y="5301208"/>
            <a:ext cx="1224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61866"/>
                </a:solidFill>
              </a:rPr>
              <a:t>Радио</a:t>
            </a:r>
          </a:p>
        </p:txBody>
      </p:sp>
      <p:pic>
        <p:nvPicPr>
          <p:cNvPr id="43" name="Рисунок 42" descr="photo_5472433607151849131_y.jpg"/>
          <p:cNvPicPr>
            <a:picLocks noChangeAspect="1"/>
          </p:cNvPicPr>
          <p:nvPr/>
        </p:nvPicPr>
        <p:blipFill>
          <a:blip r:embed="rId6" cstate="print"/>
          <a:srcRect l="1157" t="67850" r="65756"/>
          <a:stretch>
            <a:fillRect/>
          </a:stretch>
        </p:blipFill>
        <p:spPr>
          <a:xfrm rot="16200000">
            <a:off x="5189888" y="4467296"/>
            <a:ext cx="1440160" cy="2099872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7020272" y="5157192"/>
            <a:ext cx="1656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61866"/>
                </a:solidFill>
              </a:rPr>
              <a:t>Ул.Попова </a:t>
            </a:r>
            <a:br>
              <a:rPr lang="ru-RU" sz="1600" dirty="0">
                <a:solidFill>
                  <a:srgbClr val="061866"/>
                </a:solidFill>
              </a:rPr>
            </a:br>
            <a:r>
              <a:rPr lang="ru-RU" sz="1600" dirty="0">
                <a:solidFill>
                  <a:srgbClr val="061866"/>
                </a:solidFill>
              </a:rPr>
              <a:t>г. Екатеринбург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3243</TotalTime>
  <Words>495</Words>
  <Application>Microsoft Office PowerPoint</Application>
  <PresentationFormat>Экран (4:3)</PresentationFormat>
  <Paragraphs>83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Arial</vt:lpstr>
      <vt:lpstr>Bahnschrift Light SemiCondensed</vt:lpstr>
      <vt:lpstr>Bahnschrift SemiBold</vt:lpstr>
      <vt:lpstr>Bookman Old Style</vt:lpstr>
      <vt:lpstr>Calibri</vt:lpstr>
      <vt:lpstr>Constantia</vt:lpstr>
      <vt:lpstr>Roboto</vt:lpstr>
      <vt:lpstr>Times New Roman</vt:lpstr>
      <vt:lpstr>Wingdings</vt:lpstr>
      <vt:lpstr>Wingdings 2</vt:lpstr>
      <vt:lpstr>Поток</vt:lpstr>
      <vt:lpstr>Семейная настольная  игра: «По следам А.С. Попова»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 Соколова</dc:creator>
  <cp:lastModifiedBy>admin</cp:lastModifiedBy>
  <cp:revision>71</cp:revision>
  <dcterms:created xsi:type="dcterms:W3CDTF">2025-10-24T07:34:04Z</dcterms:created>
  <dcterms:modified xsi:type="dcterms:W3CDTF">2025-10-27T04:44:46Z</dcterms:modified>
</cp:coreProperties>
</file>